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8" r:id="rId2"/>
    <p:sldId id="258" r:id="rId3"/>
    <p:sldId id="263" r:id="rId4"/>
    <p:sldId id="259" r:id="rId5"/>
    <p:sldId id="303" r:id="rId6"/>
    <p:sldId id="266" r:id="rId7"/>
    <p:sldId id="272" r:id="rId8"/>
    <p:sldId id="301" r:id="rId9"/>
    <p:sldId id="302" r:id="rId10"/>
    <p:sldId id="300" r:id="rId1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7800"/>
    <a:srgbClr val="FFE389"/>
    <a:srgbClr val="AEA82C"/>
    <a:srgbClr val="22CC42"/>
    <a:srgbClr val="CDC637"/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03" cy="498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86" y="1"/>
            <a:ext cx="2946202" cy="498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36"/>
            <a:ext cx="2946203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86" y="9431236"/>
            <a:ext cx="2946202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251-F70B-4005-9116-A2763C88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09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03" cy="498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86" y="1"/>
            <a:ext cx="2946202" cy="498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11" y="4779391"/>
            <a:ext cx="5438140" cy="39097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36"/>
            <a:ext cx="2946203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86" y="9431236"/>
            <a:ext cx="2946202" cy="498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42063-82C1-4BD8-A3BE-95442D81C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99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8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F7EB-9077-4A65-AA36-3F7E9B87A3C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F547-2AC4-4586-BA80-892CAB377B76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B875-2C59-4F7D-9C10-08629F7C3106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EE49-179A-4F43-872F-425A717A944C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0BDE-6556-4F03-B5BF-6A5412581626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858" y="-1132051"/>
            <a:ext cx="63169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9867" y="1888997"/>
            <a:ext cx="82322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964E-893D-402C-A74F-CA1813E675CE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10000">
    <p:wipe/>
  </p:transition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48868" y="341376"/>
            <a:ext cx="4789932" cy="1711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68039" y="2930647"/>
            <a:ext cx="7532370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75" dirty="0">
                <a:solidFill>
                  <a:srgbClr val="FFC000"/>
                </a:solidFill>
                <a:latin typeface="Trebuchet MS"/>
                <a:cs typeface="Trebuchet MS"/>
              </a:rPr>
              <a:t>Краевая</a:t>
            </a:r>
            <a:r>
              <a:rPr sz="3800" b="1" spc="-12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05" dirty="0">
                <a:solidFill>
                  <a:srgbClr val="FFC000"/>
                </a:solidFill>
                <a:latin typeface="Trebuchet MS"/>
                <a:cs typeface="Trebuchet MS"/>
              </a:rPr>
              <a:t>программа</a:t>
            </a:r>
            <a:endParaRPr sz="3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«НАКОПИТЕЛЬНАЯ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ИПОТЕКА»</a:t>
            </a:r>
            <a:endParaRPr sz="3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7819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6" presetClass="emph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6" presetClass="emph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6" presetClass="emph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26" presetClass="emph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/>
      <p:bldP spid="4" grpId="1"/>
      <p:bldP spid="4" grpId="2"/>
      <p:bldP spid="4" grpId="3"/>
      <p:bldP spid="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5425" y="5983982"/>
            <a:ext cx="1431290" cy="236854"/>
          </a:xfrm>
          <a:custGeom>
            <a:avLst/>
            <a:gdLst/>
            <a:ahLst/>
            <a:cxnLst/>
            <a:rect l="l" t="t" r="r" b="b"/>
            <a:pathLst>
              <a:path w="1431289" h="236854">
                <a:moveTo>
                  <a:pt x="1334147" y="50965"/>
                </a:moveTo>
                <a:lnTo>
                  <a:pt x="1313776" y="50965"/>
                </a:lnTo>
                <a:lnTo>
                  <a:pt x="1313776" y="236753"/>
                </a:lnTo>
                <a:lnTo>
                  <a:pt x="1334147" y="236753"/>
                </a:lnTo>
                <a:lnTo>
                  <a:pt x="1334147" y="159816"/>
                </a:lnTo>
                <a:lnTo>
                  <a:pt x="1353386" y="159816"/>
                </a:lnTo>
                <a:lnTo>
                  <a:pt x="1334147" y="126263"/>
                </a:lnTo>
                <a:lnTo>
                  <a:pt x="1334147" y="108496"/>
                </a:lnTo>
                <a:lnTo>
                  <a:pt x="1349471" y="73317"/>
                </a:lnTo>
                <a:lnTo>
                  <a:pt x="1334147" y="73317"/>
                </a:lnTo>
                <a:lnTo>
                  <a:pt x="1334147" y="50965"/>
                </a:lnTo>
                <a:close/>
              </a:path>
              <a:path w="1431289" h="236854">
                <a:moveTo>
                  <a:pt x="1353386" y="159816"/>
                </a:moveTo>
                <a:lnTo>
                  <a:pt x="1334643" y="159816"/>
                </a:lnTo>
                <a:lnTo>
                  <a:pt x="1342063" y="169169"/>
                </a:lnTo>
                <a:lnTo>
                  <a:pt x="1350894" y="175853"/>
                </a:lnTo>
                <a:lnTo>
                  <a:pt x="1361137" y="179865"/>
                </a:lnTo>
                <a:lnTo>
                  <a:pt x="1372793" y="181203"/>
                </a:lnTo>
                <a:lnTo>
                  <a:pt x="1385564" y="180003"/>
                </a:lnTo>
                <a:lnTo>
                  <a:pt x="1396904" y="176401"/>
                </a:lnTo>
                <a:lnTo>
                  <a:pt x="1406815" y="170396"/>
                </a:lnTo>
                <a:lnTo>
                  <a:pt x="1413224" y="164045"/>
                </a:lnTo>
                <a:lnTo>
                  <a:pt x="1370431" y="164045"/>
                </a:lnTo>
                <a:lnTo>
                  <a:pt x="1362884" y="163357"/>
                </a:lnTo>
                <a:lnTo>
                  <a:pt x="1356034" y="161294"/>
                </a:lnTo>
                <a:lnTo>
                  <a:pt x="1353386" y="159816"/>
                </a:lnTo>
                <a:close/>
              </a:path>
              <a:path w="1431289" h="236854">
                <a:moveTo>
                  <a:pt x="1417069" y="65125"/>
                </a:moveTo>
                <a:lnTo>
                  <a:pt x="1373543" y="65125"/>
                </a:lnTo>
                <a:lnTo>
                  <a:pt x="1381493" y="65878"/>
                </a:lnTo>
                <a:lnTo>
                  <a:pt x="1388578" y="68137"/>
                </a:lnTo>
                <a:lnTo>
                  <a:pt x="1409339" y="100430"/>
                </a:lnTo>
                <a:lnTo>
                  <a:pt x="1409933" y="110858"/>
                </a:lnTo>
                <a:lnTo>
                  <a:pt x="1409297" y="122399"/>
                </a:lnTo>
                <a:lnTo>
                  <a:pt x="1386947" y="160504"/>
                </a:lnTo>
                <a:lnTo>
                  <a:pt x="1370431" y="164045"/>
                </a:lnTo>
                <a:lnTo>
                  <a:pt x="1413224" y="164045"/>
                </a:lnTo>
                <a:lnTo>
                  <a:pt x="1429861" y="126026"/>
                </a:lnTo>
                <a:lnTo>
                  <a:pt x="1430832" y="110858"/>
                </a:lnTo>
                <a:lnTo>
                  <a:pt x="1429970" y="97230"/>
                </a:lnTo>
                <a:lnTo>
                  <a:pt x="1427383" y="85055"/>
                </a:lnTo>
                <a:lnTo>
                  <a:pt x="1423069" y="74332"/>
                </a:lnTo>
                <a:lnTo>
                  <a:pt x="1417069" y="65125"/>
                </a:lnTo>
                <a:close/>
              </a:path>
              <a:path w="1431289" h="236854">
                <a:moveTo>
                  <a:pt x="1378635" y="47967"/>
                </a:moveTo>
                <a:lnTo>
                  <a:pt x="1365027" y="49553"/>
                </a:lnTo>
                <a:lnTo>
                  <a:pt x="1353158" y="54308"/>
                </a:lnTo>
                <a:lnTo>
                  <a:pt x="1343029" y="62230"/>
                </a:lnTo>
                <a:lnTo>
                  <a:pt x="1334643" y="73317"/>
                </a:lnTo>
                <a:lnTo>
                  <a:pt x="1349471" y="73317"/>
                </a:lnTo>
                <a:lnTo>
                  <a:pt x="1350804" y="72080"/>
                </a:lnTo>
                <a:lnTo>
                  <a:pt x="1357512" y="68214"/>
                </a:lnTo>
                <a:lnTo>
                  <a:pt x="1365092" y="65897"/>
                </a:lnTo>
                <a:lnTo>
                  <a:pt x="1373543" y="65125"/>
                </a:lnTo>
                <a:lnTo>
                  <a:pt x="1417069" y="65125"/>
                </a:lnTo>
                <a:lnTo>
                  <a:pt x="1409462" y="57585"/>
                </a:lnTo>
                <a:lnTo>
                  <a:pt x="1400541" y="52243"/>
                </a:lnTo>
                <a:lnTo>
                  <a:pt x="1390265" y="49036"/>
                </a:lnTo>
                <a:lnTo>
                  <a:pt x="1378635" y="47967"/>
                </a:lnTo>
                <a:close/>
              </a:path>
              <a:path w="1431289" h="236854">
                <a:moveTo>
                  <a:pt x="1267089" y="65125"/>
                </a:moveTo>
                <a:lnTo>
                  <a:pt x="1228712" y="65125"/>
                </a:lnTo>
                <a:lnTo>
                  <a:pt x="1240182" y="67154"/>
                </a:lnTo>
                <a:lnTo>
                  <a:pt x="1248378" y="73237"/>
                </a:lnTo>
                <a:lnTo>
                  <a:pt x="1253297" y="83374"/>
                </a:lnTo>
                <a:lnTo>
                  <a:pt x="1254937" y="97561"/>
                </a:lnTo>
                <a:lnTo>
                  <a:pt x="1216787" y="102908"/>
                </a:lnTo>
                <a:lnTo>
                  <a:pt x="1198408" y="107689"/>
                </a:lnTo>
                <a:lnTo>
                  <a:pt x="1185279" y="116201"/>
                </a:lnTo>
                <a:lnTo>
                  <a:pt x="1177401" y="128443"/>
                </a:lnTo>
                <a:lnTo>
                  <a:pt x="1174775" y="144411"/>
                </a:lnTo>
                <a:lnTo>
                  <a:pt x="1175447" y="152324"/>
                </a:lnTo>
                <a:lnTo>
                  <a:pt x="1206302" y="180572"/>
                </a:lnTo>
                <a:lnTo>
                  <a:pt x="1215301" y="181203"/>
                </a:lnTo>
                <a:lnTo>
                  <a:pt x="1227433" y="179772"/>
                </a:lnTo>
                <a:lnTo>
                  <a:pt x="1238000" y="175482"/>
                </a:lnTo>
                <a:lnTo>
                  <a:pt x="1247003" y="168334"/>
                </a:lnTo>
                <a:lnTo>
                  <a:pt x="1250192" y="164045"/>
                </a:lnTo>
                <a:lnTo>
                  <a:pt x="1212646" y="164045"/>
                </a:lnTo>
                <a:lnTo>
                  <a:pt x="1206741" y="162077"/>
                </a:lnTo>
                <a:lnTo>
                  <a:pt x="1197876" y="154216"/>
                </a:lnTo>
                <a:lnTo>
                  <a:pt x="1195654" y="149123"/>
                </a:lnTo>
                <a:lnTo>
                  <a:pt x="1195686" y="134299"/>
                </a:lnTo>
                <a:lnTo>
                  <a:pt x="1198054" y="128435"/>
                </a:lnTo>
                <a:lnTo>
                  <a:pt x="1207668" y="121729"/>
                </a:lnTo>
                <a:lnTo>
                  <a:pt x="1214793" y="119379"/>
                </a:lnTo>
                <a:lnTo>
                  <a:pt x="1254937" y="113842"/>
                </a:lnTo>
                <a:lnTo>
                  <a:pt x="1275308" y="113842"/>
                </a:lnTo>
                <a:lnTo>
                  <a:pt x="1275308" y="95453"/>
                </a:lnTo>
                <a:lnTo>
                  <a:pt x="1272503" y="74676"/>
                </a:lnTo>
                <a:lnTo>
                  <a:pt x="1267089" y="65125"/>
                </a:lnTo>
                <a:close/>
              </a:path>
              <a:path w="1431289" h="236854">
                <a:moveTo>
                  <a:pt x="1275308" y="158330"/>
                </a:moveTo>
                <a:lnTo>
                  <a:pt x="1254937" y="158330"/>
                </a:lnTo>
                <a:lnTo>
                  <a:pt x="1254937" y="178206"/>
                </a:lnTo>
                <a:lnTo>
                  <a:pt x="1275308" y="178206"/>
                </a:lnTo>
                <a:lnTo>
                  <a:pt x="1275308" y="158330"/>
                </a:lnTo>
                <a:close/>
              </a:path>
              <a:path w="1431289" h="236854">
                <a:moveTo>
                  <a:pt x="1275308" y="113842"/>
                </a:moveTo>
                <a:lnTo>
                  <a:pt x="1254937" y="113842"/>
                </a:lnTo>
                <a:lnTo>
                  <a:pt x="1254937" y="126517"/>
                </a:lnTo>
                <a:lnTo>
                  <a:pt x="1254318" y="134299"/>
                </a:lnTo>
                <a:lnTo>
                  <a:pt x="1227263" y="163381"/>
                </a:lnTo>
                <a:lnTo>
                  <a:pt x="1220012" y="164045"/>
                </a:lnTo>
                <a:lnTo>
                  <a:pt x="1250192" y="164045"/>
                </a:lnTo>
                <a:lnTo>
                  <a:pt x="1254442" y="158330"/>
                </a:lnTo>
                <a:lnTo>
                  <a:pt x="1275308" y="158330"/>
                </a:lnTo>
                <a:lnTo>
                  <a:pt x="1275308" y="113842"/>
                </a:lnTo>
                <a:close/>
              </a:path>
              <a:path w="1431289" h="236854">
                <a:moveTo>
                  <a:pt x="1230452" y="47967"/>
                </a:moveTo>
                <a:lnTo>
                  <a:pt x="1218569" y="48715"/>
                </a:lnTo>
                <a:lnTo>
                  <a:pt x="1207401" y="50955"/>
                </a:lnTo>
                <a:lnTo>
                  <a:pt x="1196948" y="54686"/>
                </a:lnTo>
                <a:lnTo>
                  <a:pt x="1187208" y="59905"/>
                </a:lnTo>
                <a:lnTo>
                  <a:pt x="1187208" y="80771"/>
                </a:lnTo>
                <a:lnTo>
                  <a:pt x="1196740" y="73928"/>
                </a:lnTo>
                <a:lnTo>
                  <a:pt x="1206836" y="69038"/>
                </a:lnTo>
                <a:lnTo>
                  <a:pt x="1217494" y="66104"/>
                </a:lnTo>
                <a:lnTo>
                  <a:pt x="1228712" y="65125"/>
                </a:lnTo>
                <a:lnTo>
                  <a:pt x="1267089" y="65125"/>
                </a:lnTo>
                <a:lnTo>
                  <a:pt x="1264091" y="59837"/>
                </a:lnTo>
                <a:lnTo>
                  <a:pt x="1250073" y="50935"/>
                </a:lnTo>
                <a:lnTo>
                  <a:pt x="1230452" y="47967"/>
                </a:lnTo>
                <a:close/>
              </a:path>
              <a:path w="1431289" h="236854">
                <a:moveTo>
                  <a:pt x="1156500" y="160934"/>
                </a:moveTo>
                <a:lnTo>
                  <a:pt x="1027125" y="160934"/>
                </a:lnTo>
                <a:lnTo>
                  <a:pt x="1027125" y="224574"/>
                </a:lnTo>
                <a:lnTo>
                  <a:pt x="1044511" y="224574"/>
                </a:lnTo>
                <a:lnTo>
                  <a:pt x="1044511" y="178206"/>
                </a:lnTo>
                <a:lnTo>
                  <a:pt x="1156500" y="178206"/>
                </a:lnTo>
                <a:lnTo>
                  <a:pt x="1156500" y="160934"/>
                </a:lnTo>
                <a:close/>
              </a:path>
              <a:path w="1431289" h="236854">
                <a:moveTo>
                  <a:pt x="1156500" y="178206"/>
                </a:moveTo>
                <a:lnTo>
                  <a:pt x="1139215" y="178206"/>
                </a:lnTo>
                <a:lnTo>
                  <a:pt x="1139215" y="224574"/>
                </a:lnTo>
                <a:lnTo>
                  <a:pt x="1156500" y="224574"/>
                </a:lnTo>
                <a:lnTo>
                  <a:pt x="1156500" y="178206"/>
                </a:lnTo>
                <a:close/>
              </a:path>
              <a:path w="1431289" h="236854">
                <a:moveTo>
                  <a:pt x="1137589" y="50965"/>
                </a:moveTo>
                <a:lnTo>
                  <a:pt x="1071486" y="50965"/>
                </a:lnTo>
                <a:lnTo>
                  <a:pt x="1069235" y="81456"/>
                </a:lnTo>
                <a:lnTo>
                  <a:pt x="1062978" y="109950"/>
                </a:lnTo>
                <a:lnTo>
                  <a:pt x="1052714" y="136443"/>
                </a:lnTo>
                <a:lnTo>
                  <a:pt x="1038440" y="160934"/>
                </a:lnTo>
                <a:lnTo>
                  <a:pt x="1060056" y="160934"/>
                </a:lnTo>
                <a:lnTo>
                  <a:pt x="1071465" y="139672"/>
                </a:lnTo>
                <a:lnTo>
                  <a:pt x="1080092" y="117132"/>
                </a:lnTo>
                <a:lnTo>
                  <a:pt x="1085939" y="93315"/>
                </a:lnTo>
                <a:lnTo>
                  <a:pt x="1089012" y="68224"/>
                </a:lnTo>
                <a:lnTo>
                  <a:pt x="1137589" y="68224"/>
                </a:lnTo>
                <a:lnTo>
                  <a:pt x="1137589" y="50965"/>
                </a:lnTo>
                <a:close/>
              </a:path>
              <a:path w="1431289" h="236854">
                <a:moveTo>
                  <a:pt x="1137589" y="68224"/>
                </a:moveTo>
                <a:lnTo>
                  <a:pt x="1117219" y="68224"/>
                </a:lnTo>
                <a:lnTo>
                  <a:pt x="1117219" y="160934"/>
                </a:lnTo>
                <a:lnTo>
                  <a:pt x="1137589" y="160934"/>
                </a:lnTo>
                <a:lnTo>
                  <a:pt x="1137589" y="68224"/>
                </a:lnTo>
                <a:close/>
              </a:path>
              <a:path w="1431289" h="236854">
                <a:moveTo>
                  <a:pt x="955370" y="47967"/>
                </a:moveTo>
                <a:lnTo>
                  <a:pt x="917544" y="58110"/>
                </a:lnTo>
                <a:lnTo>
                  <a:pt x="891593" y="100925"/>
                </a:lnTo>
                <a:lnTo>
                  <a:pt x="890498" y="116077"/>
                </a:lnTo>
                <a:lnTo>
                  <a:pt x="891551" y="130077"/>
                </a:lnTo>
                <a:lnTo>
                  <a:pt x="916463" y="171163"/>
                </a:lnTo>
                <a:lnTo>
                  <a:pt x="952385" y="181203"/>
                </a:lnTo>
                <a:lnTo>
                  <a:pt x="966130" y="180056"/>
                </a:lnTo>
                <a:lnTo>
                  <a:pt x="978406" y="176615"/>
                </a:lnTo>
                <a:lnTo>
                  <a:pt x="989213" y="170884"/>
                </a:lnTo>
                <a:lnTo>
                  <a:pt x="997175" y="164045"/>
                </a:lnTo>
                <a:lnTo>
                  <a:pt x="953884" y="164045"/>
                </a:lnTo>
                <a:lnTo>
                  <a:pt x="944678" y="163229"/>
                </a:lnTo>
                <a:lnTo>
                  <a:pt x="914269" y="135556"/>
                </a:lnTo>
                <a:lnTo>
                  <a:pt x="911427" y="116077"/>
                </a:lnTo>
                <a:lnTo>
                  <a:pt x="911457" y="114084"/>
                </a:lnTo>
                <a:lnTo>
                  <a:pt x="929034" y="72642"/>
                </a:lnTo>
                <a:lnTo>
                  <a:pt x="953884" y="65125"/>
                </a:lnTo>
                <a:lnTo>
                  <a:pt x="999373" y="65125"/>
                </a:lnTo>
                <a:lnTo>
                  <a:pt x="991031" y="57826"/>
                </a:lnTo>
                <a:lnTo>
                  <a:pt x="980706" y="52349"/>
                </a:lnTo>
                <a:lnTo>
                  <a:pt x="968819" y="49063"/>
                </a:lnTo>
                <a:lnTo>
                  <a:pt x="955370" y="47967"/>
                </a:lnTo>
                <a:close/>
              </a:path>
              <a:path w="1431289" h="236854">
                <a:moveTo>
                  <a:pt x="999373" y="65125"/>
                </a:moveTo>
                <a:lnTo>
                  <a:pt x="953884" y="65125"/>
                </a:lnTo>
                <a:lnTo>
                  <a:pt x="963192" y="65933"/>
                </a:lnTo>
                <a:lnTo>
                  <a:pt x="971359" y="68356"/>
                </a:lnTo>
                <a:lnTo>
                  <a:pt x="994217" y="103584"/>
                </a:lnTo>
                <a:lnTo>
                  <a:pt x="994835" y="114084"/>
                </a:lnTo>
                <a:lnTo>
                  <a:pt x="994805" y="116077"/>
                </a:lnTo>
                <a:lnTo>
                  <a:pt x="978383" y="156844"/>
                </a:lnTo>
                <a:lnTo>
                  <a:pt x="953884" y="164045"/>
                </a:lnTo>
                <a:lnTo>
                  <a:pt x="997175" y="164045"/>
                </a:lnTo>
                <a:lnTo>
                  <a:pt x="1014695" y="128548"/>
                </a:lnTo>
                <a:lnTo>
                  <a:pt x="1015771" y="114084"/>
                </a:lnTo>
                <a:lnTo>
                  <a:pt x="1014771" y="99401"/>
                </a:lnTo>
                <a:lnTo>
                  <a:pt x="1011774" y="86407"/>
                </a:lnTo>
                <a:lnTo>
                  <a:pt x="1006780" y="75104"/>
                </a:lnTo>
                <a:lnTo>
                  <a:pt x="999794" y="65493"/>
                </a:lnTo>
                <a:lnTo>
                  <a:pt x="999373" y="65125"/>
                </a:lnTo>
                <a:close/>
              </a:path>
              <a:path w="1431289" h="236854">
                <a:moveTo>
                  <a:pt x="773239" y="50965"/>
                </a:moveTo>
                <a:lnTo>
                  <a:pt x="752856" y="50965"/>
                </a:lnTo>
                <a:lnTo>
                  <a:pt x="752856" y="178206"/>
                </a:lnTo>
                <a:lnTo>
                  <a:pt x="773239" y="178206"/>
                </a:lnTo>
                <a:lnTo>
                  <a:pt x="773239" y="120421"/>
                </a:lnTo>
                <a:lnTo>
                  <a:pt x="858494" y="120421"/>
                </a:lnTo>
                <a:lnTo>
                  <a:pt x="858494" y="103149"/>
                </a:lnTo>
                <a:lnTo>
                  <a:pt x="773239" y="103149"/>
                </a:lnTo>
                <a:lnTo>
                  <a:pt x="773239" y="50965"/>
                </a:lnTo>
                <a:close/>
              </a:path>
              <a:path w="1431289" h="236854">
                <a:moveTo>
                  <a:pt x="858494" y="120421"/>
                </a:moveTo>
                <a:lnTo>
                  <a:pt x="838098" y="120421"/>
                </a:lnTo>
                <a:lnTo>
                  <a:pt x="838098" y="178206"/>
                </a:lnTo>
                <a:lnTo>
                  <a:pt x="858494" y="178206"/>
                </a:lnTo>
                <a:lnTo>
                  <a:pt x="858494" y="120421"/>
                </a:lnTo>
                <a:close/>
              </a:path>
              <a:path w="1431289" h="236854">
                <a:moveTo>
                  <a:pt x="858494" y="50965"/>
                </a:moveTo>
                <a:lnTo>
                  <a:pt x="838098" y="50965"/>
                </a:lnTo>
                <a:lnTo>
                  <a:pt x="838098" y="103149"/>
                </a:lnTo>
                <a:lnTo>
                  <a:pt x="858494" y="103149"/>
                </a:lnTo>
                <a:lnTo>
                  <a:pt x="858494" y="50965"/>
                </a:lnTo>
                <a:close/>
              </a:path>
              <a:path w="1431289" h="236854">
                <a:moveTo>
                  <a:pt x="692912" y="47967"/>
                </a:moveTo>
                <a:lnTo>
                  <a:pt x="654587" y="58699"/>
                </a:lnTo>
                <a:lnTo>
                  <a:pt x="631309" y="89212"/>
                </a:lnTo>
                <a:lnTo>
                  <a:pt x="626808" y="117563"/>
                </a:lnTo>
                <a:lnTo>
                  <a:pt x="627851" y="131013"/>
                </a:lnTo>
                <a:lnTo>
                  <a:pt x="652532" y="171238"/>
                </a:lnTo>
                <a:lnTo>
                  <a:pt x="687451" y="181203"/>
                </a:lnTo>
                <a:lnTo>
                  <a:pt x="697176" y="180649"/>
                </a:lnTo>
                <a:lnTo>
                  <a:pt x="706215" y="178989"/>
                </a:lnTo>
                <a:lnTo>
                  <a:pt x="714568" y="176226"/>
                </a:lnTo>
                <a:lnTo>
                  <a:pt x="722236" y="172364"/>
                </a:lnTo>
                <a:lnTo>
                  <a:pt x="722236" y="164045"/>
                </a:lnTo>
                <a:lnTo>
                  <a:pt x="690930" y="164045"/>
                </a:lnTo>
                <a:lnTo>
                  <a:pt x="681546" y="163238"/>
                </a:lnTo>
                <a:lnTo>
                  <a:pt x="650614" y="135832"/>
                </a:lnTo>
                <a:lnTo>
                  <a:pt x="647674" y="115823"/>
                </a:lnTo>
                <a:lnTo>
                  <a:pt x="648455" y="105006"/>
                </a:lnTo>
                <a:lnTo>
                  <a:pt x="674419" y="68621"/>
                </a:lnTo>
                <a:lnTo>
                  <a:pt x="692162" y="65125"/>
                </a:lnTo>
                <a:lnTo>
                  <a:pt x="722490" y="65125"/>
                </a:lnTo>
                <a:lnTo>
                  <a:pt x="722490" y="54190"/>
                </a:lnTo>
                <a:lnTo>
                  <a:pt x="715841" y="51466"/>
                </a:lnTo>
                <a:lnTo>
                  <a:pt x="708696" y="49522"/>
                </a:lnTo>
                <a:lnTo>
                  <a:pt x="701053" y="48356"/>
                </a:lnTo>
                <a:lnTo>
                  <a:pt x="692912" y="47967"/>
                </a:lnTo>
                <a:close/>
              </a:path>
              <a:path w="1431289" h="236854">
                <a:moveTo>
                  <a:pt x="722236" y="152984"/>
                </a:moveTo>
                <a:lnTo>
                  <a:pt x="714785" y="157825"/>
                </a:lnTo>
                <a:lnTo>
                  <a:pt x="707083" y="161282"/>
                </a:lnTo>
                <a:lnTo>
                  <a:pt x="699131" y="163355"/>
                </a:lnTo>
                <a:lnTo>
                  <a:pt x="690930" y="164045"/>
                </a:lnTo>
                <a:lnTo>
                  <a:pt x="722236" y="164045"/>
                </a:lnTo>
                <a:lnTo>
                  <a:pt x="722236" y="152984"/>
                </a:lnTo>
                <a:close/>
              </a:path>
              <a:path w="1431289" h="236854">
                <a:moveTo>
                  <a:pt x="722490" y="65125"/>
                </a:moveTo>
                <a:lnTo>
                  <a:pt x="692162" y="65125"/>
                </a:lnTo>
                <a:lnTo>
                  <a:pt x="700123" y="65747"/>
                </a:lnTo>
                <a:lnTo>
                  <a:pt x="707831" y="67611"/>
                </a:lnTo>
                <a:lnTo>
                  <a:pt x="715287" y="70719"/>
                </a:lnTo>
                <a:lnTo>
                  <a:pt x="722490" y="75069"/>
                </a:lnTo>
                <a:lnTo>
                  <a:pt x="722490" y="65125"/>
                </a:lnTo>
                <a:close/>
              </a:path>
              <a:path w="1431289" h="236854">
                <a:moveTo>
                  <a:pt x="588831" y="65125"/>
                </a:moveTo>
                <a:lnTo>
                  <a:pt x="550443" y="65125"/>
                </a:lnTo>
                <a:lnTo>
                  <a:pt x="561916" y="67154"/>
                </a:lnTo>
                <a:lnTo>
                  <a:pt x="570107" y="73237"/>
                </a:lnTo>
                <a:lnTo>
                  <a:pt x="575019" y="83374"/>
                </a:lnTo>
                <a:lnTo>
                  <a:pt x="576656" y="97561"/>
                </a:lnTo>
                <a:lnTo>
                  <a:pt x="538518" y="102908"/>
                </a:lnTo>
                <a:lnTo>
                  <a:pt x="520134" y="107689"/>
                </a:lnTo>
                <a:lnTo>
                  <a:pt x="507006" y="116201"/>
                </a:lnTo>
                <a:lnTo>
                  <a:pt x="499131" y="128443"/>
                </a:lnTo>
                <a:lnTo>
                  <a:pt x="496506" y="144411"/>
                </a:lnTo>
                <a:lnTo>
                  <a:pt x="497178" y="152324"/>
                </a:lnTo>
                <a:lnTo>
                  <a:pt x="528030" y="180572"/>
                </a:lnTo>
                <a:lnTo>
                  <a:pt x="537019" y="181203"/>
                </a:lnTo>
                <a:lnTo>
                  <a:pt x="549159" y="179772"/>
                </a:lnTo>
                <a:lnTo>
                  <a:pt x="559728" y="175482"/>
                </a:lnTo>
                <a:lnTo>
                  <a:pt x="568728" y="168334"/>
                </a:lnTo>
                <a:lnTo>
                  <a:pt x="571914" y="164045"/>
                </a:lnTo>
                <a:lnTo>
                  <a:pt x="534365" y="164045"/>
                </a:lnTo>
                <a:lnTo>
                  <a:pt x="528472" y="162077"/>
                </a:lnTo>
                <a:lnTo>
                  <a:pt x="519595" y="154216"/>
                </a:lnTo>
                <a:lnTo>
                  <a:pt x="517385" y="149123"/>
                </a:lnTo>
                <a:lnTo>
                  <a:pt x="517417" y="134299"/>
                </a:lnTo>
                <a:lnTo>
                  <a:pt x="519798" y="128435"/>
                </a:lnTo>
                <a:lnTo>
                  <a:pt x="529399" y="121729"/>
                </a:lnTo>
                <a:lnTo>
                  <a:pt x="536524" y="119379"/>
                </a:lnTo>
                <a:lnTo>
                  <a:pt x="576656" y="113842"/>
                </a:lnTo>
                <a:lnTo>
                  <a:pt x="597052" y="113842"/>
                </a:lnTo>
                <a:lnTo>
                  <a:pt x="597052" y="95453"/>
                </a:lnTo>
                <a:lnTo>
                  <a:pt x="594247" y="74676"/>
                </a:lnTo>
                <a:lnTo>
                  <a:pt x="588831" y="65125"/>
                </a:lnTo>
                <a:close/>
              </a:path>
              <a:path w="1431289" h="236854">
                <a:moveTo>
                  <a:pt x="597052" y="158330"/>
                </a:moveTo>
                <a:lnTo>
                  <a:pt x="576656" y="158330"/>
                </a:lnTo>
                <a:lnTo>
                  <a:pt x="576656" y="178206"/>
                </a:lnTo>
                <a:lnTo>
                  <a:pt x="597052" y="178206"/>
                </a:lnTo>
                <a:lnTo>
                  <a:pt x="597052" y="158330"/>
                </a:lnTo>
                <a:close/>
              </a:path>
              <a:path w="1431289" h="236854">
                <a:moveTo>
                  <a:pt x="597052" y="113842"/>
                </a:moveTo>
                <a:lnTo>
                  <a:pt x="576656" y="113842"/>
                </a:lnTo>
                <a:lnTo>
                  <a:pt x="576656" y="126517"/>
                </a:lnTo>
                <a:lnTo>
                  <a:pt x="576041" y="134299"/>
                </a:lnTo>
                <a:lnTo>
                  <a:pt x="548996" y="163381"/>
                </a:lnTo>
                <a:lnTo>
                  <a:pt x="541743" y="164045"/>
                </a:lnTo>
                <a:lnTo>
                  <a:pt x="571914" y="164045"/>
                </a:lnTo>
                <a:lnTo>
                  <a:pt x="576160" y="158330"/>
                </a:lnTo>
                <a:lnTo>
                  <a:pt x="597052" y="158330"/>
                </a:lnTo>
                <a:lnTo>
                  <a:pt x="597052" y="113842"/>
                </a:lnTo>
                <a:close/>
              </a:path>
              <a:path w="1431289" h="236854">
                <a:moveTo>
                  <a:pt x="552183" y="47967"/>
                </a:moveTo>
                <a:lnTo>
                  <a:pt x="540300" y="48715"/>
                </a:lnTo>
                <a:lnTo>
                  <a:pt x="529131" y="50955"/>
                </a:lnTo>
                <a:lnTo>
                  <a:pt x="518673" y="54686"/>
                </a:lnTo>
                <a:lnTo>
                  <a:pt x="508927" y="59905"/>
                </a:lnTo>
                <a:lnTo>
                  <a:pt x="508927" y="80771"/>
                </a:lnTo>
                <a:lnTo>
                  <a:pt x="518471" y="73928"/>
                </a:lnTo>
                <a:lnTo>
                  <a:pt x="528570" y="69038"/>
                </a:lnTo>
                <a:lnTo>
                  <a:pt x="539227" y="66104"/>
                </a:lnTo>
                <a:lnTo>
                  <a:pt x="550443" y="65125"/>
                </a:lnTo>
                <a:lnTo>
                  <a:pt x="588831" y="65125"/>
                </a:lnTo>
                <a:lnTo>
                  <a:pt x="585833" y="59837"/>
                </a:lnTo>
                <a:lnTo>
                  <a:pt x="571811" y="50935"/>
                </a:lnTo>
                <a:lnTo>
                  <a:pt x="552183" y="47967"/>
                </a:lnTo>
                <a:close/>
              </a:path>
              <a:path w="1431289" h="236854">
                <a:moveTo>
                  <a:pt x="380047" y="50965"/>
                </a:moveTo>
                <a:lnTo>
                  <a:pt x="359676" y="50965"/>
                </a:lnTo>
                <a:lnTo>
                  <a:pt x="359676" y="236753"/>
                </a:lnTo>
                <a:lnTo>
                  <a:pt x="380047" y="236753"/>
                </a:lnTo>
                <a:lnTo>
                  <a:pt x="380047" y="159816"/>
                </a:lnTo>
                <a:lnTo>
                  <a:pt x="399286" y="159816"/>
                </a:lnTo>
                <a:lnTo>
                  <a:pt x="380047" y="126263"/>
                </a:lnTo>
                <a:lnTo>
                  <a:pt x="380047" y="108496"/>
                </a:lnTo>
                <a:lnTo>
                  <a:pt x="395371" y="73317"/>
                </a:lnTo>
                <a:lnTo>
                  <a:pt x="380047" y="73317"/>
                </a:lnTo>
                <a:lnTo>
                  <a:pt x="380047" y="50965"/>
                </a:lnTo>
                <a:close/>
              </a:path>
              <a:path w="1431289" h="236854">
                <a:moveTo>
                  <a:pt x="399286" y="159816"/>
                </a:moveTo>
                <a:lnTo>
                  <a:pt x="380542" y="159816"/>
                </a:lnTo>
                <a:lnTo>
                  <a:pt x="387957" y="169169"/>
                </a:lnTo>
                <a:lnTo>
                  <a:pt x="396789" y="175853"/>
                </a:lnTo>
                <a:lnTo>
                  <a:pt x="407035" y="179865"/>
                </a:lnTo>
                <a:lnTo>
                  <a:pt x="418693" y="181203"/>
                </a:lnTo>
                <a:lnTo>
                  <a:pt x="431464" y="180003"/>
                </a:lnTo>
                <a:lnTo>
                  <a:pt x="442804" y="176401"/>
                </a:lnTo>
                <a:lnTo>
                  <a:pt x="452715" y="170396"/>
                </a:lnTo>
                <a:lnTo>
                  <a:pt x="459124" y="164045"/>
                </a:lnTo>
                <a:lnTo>
                  <a:pt x="416331" y="164045"/>
                </a:lnTo>
                <a:lnTo>
                  <a:pt x="408784" y="163357"/>
                </a:lnTo>
                <a:lnTo>
                  <a:pt x="401934" y="161294"/>
                </a:lnTo>
                <a:lnTo>
                  <a:pt x="399286" y="159816"/>
                </a:lnTo>
                <a:close/>
              </a:path>
              <a:path w="1431289" h="236854">
                <a:moveTo>
                  <a:pt x="462969" y="65125"/>
                </a:moveTo>
                <a:lnTo>
                  <a:pt x="419442" y="65125"/>
                </a:lnTo>
                <a:lnTo>
                  <a:pt x="427393" y="65878"/>
                </a:lnTo>
                <a:lnTo>
                  <a:pt x="434476" y="68137"/>
                </a:lnTo>
                <a:lnTo>
                  <a:pt x="455239" y="100430"/>
                </a:lnTo>
                <a:lnTo>
                  <a:pt x="455832" y="110858"/>
                </a:lnTo>
                <a:lnTo>
                  <a:pt x="455196" y="122399"/>
                </a:lnTo>
                <a:lnTo>
                  <a:pt x="432846" y="160504"/>
                </a:lnTo>
                <a:lnTo>
                  <a:pt x="416331" y="164045"/>
                </a:lnTo>
                <a:lnTo>
                  <a:pt x="459124" y="164045"/>
                </a:lnTo>
                <a:lnTo>
                  <a:pt x="475750" y="126026"/>
                </a:lnTo>
                <a:lnTo>
                  <a:pt x="476719" y="110858"/>
                </a:lnTo>
                <a:lnTo>
                  <a:pt x="475859" y="97230"/>
                </a:lnTo>
                <a:lnTo>
                  <a:pt x="473276" y="85055"/>
                </a:lnTo>
                <a:lnTo>
                  <a:pt x="468967" y="74332"/>
                </a:lnTo>
                <a:lnTo>
                  <a:pt x="462969" y="65125"/>
                </a:lnTo>
                <a:close/>
              </a:path>
              <a:path w="1431289" h="236854">
                <a:moveTo>
                  <a:pt x="424535" y="47967"/>
                </a:moveTo>
                <a:lnTo>
                  <a:pt x="410921" y="49553"/>
                </a:lnTo>
                <a:lnTo>
                  <a:pt x="399053" y="54308"/>
                </a:lnTo>
                <a:lnTo>
                  <a:pt x="388927" y="62230"/>
                </a:lnTo>
                <a:lnTo>
                  <a:pt x="380542" y="73317"/>
                </a:lnTo>
                <a:lnTo>
                  <a:pt x="395371" y="73317"/>
                </a:lnTo>
                <a:lnTo>
                  <a:pt x="396704" y="72080"/>
                </a:lnTo>
                <a:lnTo>
                  <a:pt x="403412" y="68214"/>
                </a:lnTo>
                <a:lnTo>
                  <a:pt x="410991" y="65897"/>
                </a:lnTo>
                <a:lnTo>
                  <a:pt x="419442" y="65125"/>
                </a:lnTo>
                <a:lnTo>
                  <a:pt x="462969" y="65125"/>
                </a:lnTo>
                <a:lnTo>
                  <a:pt x="455362" y="57585"/>
                </a:lnTo>
                <a:lnTo>
                  <a:pt x="446441" y="52243"/>
                </a:lnTo>
                <a:lnTo>
                  <a:pt x="436165" y="49036"/>
                </a:lnTo>
                <a:lnTo>
                  <a:pt x="424535" y="47967"/>
                </a:lnTo>
                <a:close/>
              </a:path>
              <a:path w="1431289" h="236854">
                <a:moveTo>
                  <a:pt x="235432" y="0"/>
                </a:moveTo>
                <a:lnTo>
                  <a:pt x="214553" y="0"/>
                </a:lnTo>
                <a:lnTo>
                  <a:pt x="214553" y="178206"/>
                </a:lnTo>
                <a:lnTo>
                  <a:pt x="235432" y="178206"/>
                </a:lnTo>
                <a:lnTo>
                  <a:pt x="235432" y="90474"/>
                </a:lnTo>
                <a:lnTo>
                  <a:pt x="261197" y="90474"/>
                </a:lnTo>
                <a:lnTo>
                  <a:pt x="256806" y="85496"/>
                </a:lnTo>
                <a:lnTo>
                  <a:pt x="258350" y="83769"/>
                </a:lnTo>
                <a:lnTo>
                  <a:pt x="235432" y="83769"/>
                </a:lnTo>
                <a:lnTo>
                  <a:pt x="235432" y="0"/>
                </a:lnTo>
                <a:close/>
              </a:path>
              <a:path w="1431289" h="236854">
                <a:moveTo>
                  <a:pt x="261197" y="90474"/>
                </a:moveTo>
                <a:lnTo>
                  <a:pt x="235927" y="90474"/>
                </a:lnTo>
                <a:lnTo>
                  <a:pt x="236499" y="91554"/>
                </a:lnTo>
                <a:lnTo>
                  <a:pt x="238074" y="93624"/>
                </a:lnTo>
                <a:lnTo>
                  <a:pt x="309499" y="178206"/>
                </a:lnTo>
                <a:lnTo>
                  <a:pt x="338569" y="178206"/>
                </a:lnTo>
                <a:lnTo>
                  <a:pt x="261197" y="90474"/>
                </a:lnTo>
                <a:close/>
              </a:path>
              <a:path w="1431289" h="236854">
                <a:moveTo>
                  <a:pt x="333222" y="0"/>
                </a:moveTo>
                <a:lnTo>
                  <a:pt x="307263" y="0"/>
                </a:lnTo>
                <a:lnTo>
                  <a:pt x="240652" y="77673"/>
                </a:lnTo>
                <a:lnTo>
                  <a:pt x="238658" y="79908"/>
                </a:lnTo>
                <a:lnTo>
                  <a:pt x="237083" y="81940"/>
                </a:lnTo>
                <a:lnTo>
                  <a:pt x="235927" y="83769"/>
                </a:lnTo>
                <a:lnTo>
                  <a:pt x="258350" y="83769"/>
                </a:lnTo>
                <a:lnTo>
                  <a:pt x="333222" y="0"/>
                </a:lnTo>
                <a:close/>
              </a:path>
              <a:path w="1431289" h="236854">
                <a:moveTo>
                  <a:pt x="97828" y="152984"/>
                </a:moveTo>
                <a:lnTo>
                  <a:pt x="90131" y="152984"/>
                </a:lnTo>
                <a:lnTo>
                  <a:pt x="86880" y="154368"/>
                </a:lnTo>
                <a:lnTo>
                  <a:pt x="81495" y="159931"/>
                </a:lnTo>
                <a:lnTo>
                  <a:pt x="80149" y="163220"/>
                </a:lnTo>
                <a:lnTo>
                  <a:pt x="80149" y="170840"/>
                </a:lnTo>
                <a:lnTo>
                  <a:pt x="81495" y="174104"/>
                </a:lnTo>
                <a:lnTo>
                  <a:pt x="86880" y="179577"/>
                </a:lnTo>
                <a:lnTo>
                  <a:pt x="90131" y="180949"/>
                </a:lnTo>
                <a:lnTo>
                  <a:pt x="97828" y="180949"/>
                </a:lnTo>
                <a:lnTo>
                  <a:pt x="101142" y="179577"/>
                </a:lnTo>
                <a:lnTo>
                  <a:pt x="106616" y="174104"/>
                </a:lnTo>
                <a:lnTo>
                  <a:pt x="107988" y="170840"/>
                </a:lnTo>
                <a:lnTo>
                  <a:pt x="107988" y="163220"/>
                </a:lnTo>
                <a:lnTo>
                  <a:pt x="106616" y="159931"/>
                </a:lnTo>
                <a:lnTo>
                  <a:pt x="101142" y="154368"/>
                </a:lnTo>
                <a:lnTo>
                  <a:pt x="97828" y="152984"/>
                </a:lnTo>
                <a:close/>
              </a:path>
              <a:path w="1431289" h="236854">
                <a:moveTo>
                  <a:pt x="70713" y="50965"/>
                </a:moveTo>
                <a:lnTo>
                  <a:pt x="0" y="50965"/>
                </a:lnTo>
                <a:lnTo>
                  <a:pt x="0" y="178206"/>
                </a:lnTo>
                <a:lnTo>
                  <a:pt x="20383" y="178206"/>
                </a:lnTo>
                <a:lnTo>
                  <a:pt x="20383" y="68351"/>
                </a:lnTo>
                <a:lnTo>
                  <a:pt x="70713" y="68351"/>
                </a:lnTo>
                <a:lnTo>
                  <a:pt x="70713" y="50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3222" y="342900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218562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" y="-327124"/>
            <a:ext cx="3048001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01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065631"/>
            <a:ext cx="12169915" cy="90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0" y="2284844"/>
            <a:ext cx="1216991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200" b="1" spc="20" dirty="0" smtClean="0">
                <a:latin typeface="Arial"/>
                <a:cs typeface="Arial"/>
              </a:rPr>
              <a:t>Реализуется в 2 этапа:</a:t>
            </a:r>
            <a:endParaRPr lang="ru-RU" sz="3200" b="1" spc="2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780" y="4260864"/>
            <a:ext cx="4333241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lang="ru-RU" sz="2600" spc="30" dirty="0" smtClean="0">
                <a:latin typeface="Arial"/>
                <a:cs typeface="Arial"/>
              </a:rPr>
              <a:t>Покупка жилья с использованием социальной выплаты и ипотечного кредита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5" y="4260864"/>
            <a:ext cx="5489575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lang="ru-RU" sz="2600" spc="45" dirty="0" smtClean="0">
                <a:latin typeface="Arial"/>
                <a:cs typeface="Arial"/>
              </a:rPr>
              <a:t>Накопление денежных средств на вкладе с господдержкой в виде социальных выплат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799" y="3687764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59700" y="3429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89901" y="3822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899401" y="37084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093381" y="3429000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09801" y="370264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09801" y="3751136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184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14500" y="4053485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76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6400" y="3702647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38300" y="3443885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1" y="751582"/>
            <a:ext cx="9563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программа «Накопительная ипотека»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203" y="-4795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02</a:t>
            </a:r>
            <a:r>
              <a:rPr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970938"/>
            <a:ext cx="12189460" cy="1904364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48599" y="1970938"/>
            <a:ext cx="3962401" cy="17870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lang="ru-RU" sz="11500" b="1" dirty="0" smtClean="0">
                <a:solidFill>
                  <a:srgbClr val="C00000"/>
                </a:solidFill>
                <a:latin typeface="+mj-lt"/>
                <a:cs typeface="Arial"/>
              </a:rPr>
              <a:t>3</a:t>
            </a:r>
            <a:r>
              <a:rPr lang="ru-RU" sz="11500" b="1" dirty="0">
                <a:solidFill>
                  <a:srgbClr val="C00000"/>
                </a:solidFill>
                <a:latin typeface="+mj-lt"/>
                <a:cs typeface="Arial"/>
              </a:rPr>
              <a:t>0</a:t>
            </a:r>
            <a:r>
              <a:rPr sz="11500" dirty="0" smtClean="0">
                <a:solidFill>
                  <a:srgbClr val="C00000"/>
                </a:solidFill>
                <a:latin typeface="+mj-lt"/>
                <a:cs typeface="Arial"/>
              </a:rPr>
              <a:t>%</a:t>
            </a:r>
            <a:endParaRPr sz="115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366519"/>
            <a:ext cx="2057400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  <a:defRPr sz="3150" b="1" spc="40">
                <a:solidFill>
                  <a:srgbClr val="DE9738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algn="ctr"/>
            <a:r>
              <a:rPr dirty="0"/>
              <a:t>3 0</a:t>
            </a:r>
            <a:r>
              <a:rPr lang="ru-RU" dirty="0"/>
              <a:t>0</a:t>
            </a:r>
            <a:r>
              <a:rPr dirty="0" smtClean="0"/>
              <a:t>0</a:t>
            </a:r>
            <a:r>
              <a:rPr lang="ru-RU" dirty="0" smtClean="0"/>
              <a:t> ₽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57200" y="2386609"/>
            <a:ext cx="5295900" cy="4263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r>
              <a:rPr sz="2600" spc="30" dirty="0" smtClean="0">
                <a:latin typeface="Arial"/>
                <a:cs typeface="Arial"/>
              </a:rPr>
              <a:t>составляет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4450671"/>
            <a:ext cx="2157730" cy="633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sz="1750" spc="50" dirty="0" smtClean="0">
                <a:latin typeface="Arial"/>
                <a:cs typeface="Arial"/>
              </a:rPr>
              <a:t>Минимальный  </a:t>
            </a:r>
            <a:r>
              <a:rPr sz="1750" spc="35" dirty="0" smtClean="0">
                <a:latin typeface="Arial"/>
                <a:cs typeface="Arial"/>
              </a:rPr>
              <a:t>ежемесячный</a:t>
            </a:r>
            <a:r>
              <a:rPr sz="1750" spc="-114" dirty="0" smtClean="0">
                <a:latin typeface="Arial"/>
                <a:cs typeface="Arial"/>
              </a:rPr>
              <a:t> </a:t>
            </a:r>
            <a:r>
              <a:rPr sz="1750" spc="30" dirty="0" smtClean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3643" y="4450671"/>
            <a:ext cx="2177991" cy="6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sz="1750" spc="35" dirty="0">
                <a:latin typeface="Arial"/>
                <a:cs typeface="Arial"/>
              </a:rPr>
              <a:t>Максимальный  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-76200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Размер социальной выплаты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3857" y="5366519"/>
            <a:ext cx="218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lang="ru-RU" sz="3150" b="1" spc="4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10 000 </a:t>
            </a:r>
            <a:r>
              <a:rPr lang="ru-RU" sz="3200" b="1" spc="865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₽</a:t>
            </a:r>
            <a:endParaRPr lang="ru-RU" sz="32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2813008"/>
            <a:ext cx="6690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spc="25" dirty="0">
                <a:latin typeface="Arial"/>
                <a:cs typeface="Arial"/>
              </a:rPr>
              <a:t>от суммы ежемесячных </a:t>
            </a:r>
            <a:r>
              <a:rPr lang="ru-RU" sz="2600" spc="25" dirty="0" smtClean="0">
                <a:latin typeface="Arial"/>
                <a:cs typeface="Arial"/>
              </a:rPr>
              <a:t>взносов на вклад</a:t>
            </a:r>
            <a:endParaRPr lang="ru-RU" sz="2600" spc="25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816" y="4450671"/>
            <a:ext cx="6538403" cy="1683153"/>
          </a:xfrm>
          <a:prstGeom prst="rect">
            <a:avLst/>
          </a:prstGeom>
          <a:ln>
            <a:noFill/>
          </a:ln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 marR="5080" indent="12065">
              <a:lnSpc>
                <a:spcPts val="3220"/>
              </a:lnSpc>
              <a:spcBef>
                <a:spcPts val="125"/>
              </a:spcBef>
              <a:defRPr sz="2600" spc="25">
                <a:latin typeface="Arial"/>
                <a:cs typeface="Arial"/>
              </a:defRPr>
            </a:lvl1pPr>
          </a:lstStyle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Ежемесячно на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Ваш </a:t>
            </a:r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взнос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10 000 ₽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из бюджета края будет начислено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 </a:t>
            </a:r>
            <a:r>
              <a:rPr lang="ru-RU" sz="28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3000 </a:t>
            </a:r>
            <a:r>
              <a:rPr lang="ru-RU" sz="28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5" grpId="0"/>
      <p:bldP spid="16" grpId="0"/>
      <p:bldP spid="17" grpId="0"/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4" y="-517684"/>
            <a:ext cx="3887573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  <a:ea typeface="+mj-ea"/>
                <a:cs typeface="Arial"/>
              </a:rPr>
              <a:t>03</a:t>
            </a:r>
            <a:endParaRPr sz="23925" b="1" baseline="-13584" dirty="0">
              <a:solidFill>
                <a:srgbClr val="C6EDF6"/>
              </a:solidFill>
              <a:latin typeface="Arial Black" panose="020B0A04020102020204" pitchFamily="34" charset="0"/>
              <a:ea typeface="+mj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1" y="2159004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9850" y="2618016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68941" y="3463011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0409" y="4532465"/>
            <a:ext cx="3002916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2806180" y="762000"/>
            <a:ext cx="83952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dirty="0" smtClean="0"/>
              <a:t> Участники программы </a:t>
            </a:r>
            <a:endParaRPr lang="ru-RU" dirty="0"/>
          </a:p>
        </p:txBody>
      </p:sp>
      <p:sp>
        <p:nvSpPr>
          <p:cNvPr id="12" name="object 3"/>
          <p:cNvSpPr/>
          <p:nvPr/>
        </p:nvSpPr>
        <p:spPr>
          <a:xfrm>
            <a:off x="1" y="1600201"/>
            <a:ext cx="1216991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/>
          <p:cNvSpPr txBox="1"/>
          <p:nvPr/>
        </p:nvSpPr>
        <p:spPr>
          <a:xfrm>
            <a:off x="457200" y="1752600"/>
            <a:ext cx="10468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«Накопительная ипотека» - доступна </a:t>
            </a:r>
            <a:r>
              <a:rPr lang="ru-RU" sz="2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3674" y="2844830"/>
            <a:ext cx="2836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>
                <a:latin typeface="Arial"/>
                <a:cs typeface="Arial"/>
              </a:rPr>
              <a:t>Граждане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48033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Не имеющие в собственности жилого  помещения либо имеющие не более  одного жилого помещения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34200" y="345084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Проживающие на территории  </a:t>
            </a:r>
          </a:p>
          <a:p>
            <a:r>
              <a:rPr lang="ru-RU" sz="2600" spc="-5" dirty="0">
                <a:latin typeface="Arial"/>
                <a:cs typeface="Arial"/>
              </a:rPr>
              <a:t>Краснодарского края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" y="-327124"/>
            <a:ext cx="3048001" cy="2542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04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828799"/>
            <a:ext cx="12191999" cy="62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66509" y="1752600"/>
            <a:ext cx="42589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20" dirty="0" smtClean="0">
                <a:latin typeface="Arial"/>
                <a:cs typeface="Arial"/>
              </a:rPr>
              <a:t>5 шагов к своей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цели!</a:t>
            </a:r>
            <a:endParaRPr lang="ru-RU" sz="4000" b="1" spc="2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3710995"/>
            <a:ext cx="4267200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73050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2.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Заявление в центр господдержки населения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2678774"/>
            <a:ext cx="3408235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55600">
              <a:lnSpc>
                <a:spcPct val="1064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1.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Открытие в Банке вклада и счета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900" y="751582"/>
            <a:ext cx="104774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Вижу цель - не вижу препятствий! </a:t>
            </a:r>
          </a:p>
          <a:p>
            <a:r>
              <a:rPr lang="ru-RU" sz="32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</a:t>
            </a:r>
            <a:endParaRPr lang="ru-RU" sz="3200" b="1" dirty="0" smtClean="0">
              <a:ln w="10541" cmpd="sng">
                <a:solidFill>
                  <a:srgbClr val="33BCDD"/>
                </a:solidFill>
                <a:prstDash val="solid"/>
              </a:ln>
              <a:solidFill>
                <a:srgbClr val="33BCDD"/>
              </a:solidFill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800600" y="2590800"/>
            <a:ext cx="3958591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4488"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3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Накопление с господдержкой </a:t>
            </a:r>
            <a:r>
              <a:rPr lang="ru-RU" sz="3200" b="1" spc="30" dirty="0" smtClean="0">
                <a:solidFill>
                  <a:srgbClr val="C00000"/>
                </a:solidFill>
                <a:latin typeface="Arial"/>
                <a:cs typeface="Arial"/>
              </a:rPr>
              <a:t>30%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4800600" y="3733800"/>
            <a:ext cx="4343400" cy="43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4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Оформление сделки</a:t>
            </a:r>
          </a:p>
        </p:txBody>
      </p:sp>
      <p:sp>
        <p:nvSpPr>
          <p:cNvPr id="23" name="object 6"/>
          <p:cNvSpPr/>
          <p:nvPr/>
        </p:nvSpPr>
        <p:spPr>
          <a:xfrm>
            <a:off x="9872319" y="6253417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7"/>
          <p:cNvSpPr/>
          <p:nvPr/>
        </p:nvSpPr>
        <p:spPr>
          <a:xfrm>
            <a:off x="9688239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8"/>
          <p:cNvSpPr/>
          <p:nvPr/>
        </p:nvSpPr>
        <p:spPr>
          <a:xfrm>
            <a:off x="10453205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9"/>
          <p:cNvSpPr/>
          <p:nvPr/>
        </p:nvSpPr>
        <p:spPr>
          <a:xfrm>
            <a:off x="9557645" y="5600472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0"/>
          <p:cNvSpPr/>
          <p:nvPr/>
        </p:nvSpPr>
        <p:spPr>
          <a:xfrm>
            <a:off x="9982073" y="6155481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1"/>
          <p:cNvSpPr/>
          <p:nvPr/>
        </p:nvSpPr>
        <p:spPr>
          <a:xfrm>
            <a:off x="9525000" y="6155481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2"/>
          <p:cNvSpPr/>
          <p:nvPr/>
        </p:nvSpPr>
        <p:spPr>
          <a:xfrm>
            <a:off x="10616451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3"/>
          <p:cNvSpPr/>
          <p:nvPr/>
        </p:nvSpPr>
        <p:spPr>
          <a:xfrm>
            <a:off x="10485856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/>
          <p:cNvSpPr/>
          <p:nvPr/>
        </p:nvSpPr>
        <p:spPr>
          <a:xfrm>
            <a:off x="10616438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5"/>
          <p:cNvSpPr/>
          <p:nvPr/>
        </p:nvSpPr>
        <p:spPr>
          <a:xfrm>
            <a:off x="10616438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6"/>
          <p:cNvSpPr/>
          <p:nvPr/>
        </p:nvSpPr>
        <p:spPr>
          <a:xfrm>
            <a:off x="10304411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7"/>
          <p:cNvSpPr/>
          <p:nvPr/>
        </p:nvSpPr>
        <p:spPr>
          <a:xfrm>
            <a:off x="10228341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8"/>
          <p:cNvSpPr/>
          <p:nvPr/>
        </p:nvSpPr>
        <p:spPr>
          <a:xfrm>
            <a:off x="9688227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9"/>
          <p:cNvSpPr/>
          <p:nvPr/>
        </p:nvSpPr>
        <p:spPr>
          <a:xfrm>
            <a:off x="9851472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20"/>
          <p:cNvSpPr/>
          <p:nvPr/>
        </p:nvSpPr>
        <p:spPr>
          <a:xfrm>
            <a:off x="11673205" y="4003638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21"/>
          <p:cNvSpPr/>
          <p:nvPr/>
        </p:nvSpPr>
        <p:spPr>
          <a:xfrm>
            <a:off x="11892178" y="468650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2"/>
          <p:cNvSpPr/>
          <p:nvPr/>
        </p:nvSpPr>
        <p:spPr>
          <a:xfrm>
            <a:off x="11892178" y="5233912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3"/>
          <p:cNvSpPr/>
          <p:nvPr/>
        </p:nvSpPr>
        <p:spPr>
          <a:xfrm>
            <a:off x="11892178" y="578129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4"/>
          <p:cNvSpPr/>
          <p:nvPr/>
        </p:nvSpPr>
        <p:spPr>
          <a:xfrm>
            <a:off x="10578427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5"/>
          <p:cNvSpPr/>
          <p:nvPr/>
        </p:nvSpPr>
        <p:spPr>
          <a:xfrm>
            <a:off x="11125810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6"/>
          <p:cNvSpPr/>
          <p:nvPr/>
        </p:nvSpPr>
        <p:spPr>
          <a:xfrm>
            <a:off x="11125810" y="5233912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7"/>
          <p:cNvSpPr/>
          <p:nvPr/>
        </p:nvSpPr>
        <p:spPr>
          <a:xfrm>
            <a:off x="11125810" y="578129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8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9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5"/>
          <p:cNvSpPr txBox="1"/>
          <p:nvPr/>
        </p:nvSpPr>
        <p:spPr>
          <a:xfrm rot="18929954">
            <a:off x="8508575" y="3453345"/>
            <a:ext cx="3448834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Новоселье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48" name="object 7"/>
          <p:cNvSpPr/>
          <p:nvPr/>
        </p:nvSpPr>
        <p:spPr>
          <a:xfrm>
            <a:off x="381000" y="4800600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 rot="18059387">
            <a:off x="168093" y="5354779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Документы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664072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3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40" dirty="0">
                <a:latin typeface="Arial"/>
                <a:cs typeface="Arial"/>
              </a:rPr>
              <a:t>Оригинал </a:t>
            </a:r>
            <a:r>
              <a:rPr lang="ru-RU" spc="65" dirty="0">
                <a:latin typeface="Arial"/>
                <a:cs typeface="Arial"/>
              </a:rPr>
              <a:t>и </a:t>
            </a:r>
            <a:r>
              <a:rPr lang="ru-RU" spc="60" dirty="0">
                <a:latin typeface="Arial"/>
                <a:cs typeface="Arial"/>
              </a:rPr>
              <a:t>копия </a:t>
            </a:r>
            <a:r>
              <a:rPr lang="ru-RU" spc="-3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паспорта</a:t>
            </a:r>
            <a:r>
              <a:rPr lang="ru-RU" dirty="0" smtClean="0">
                <a:latin typeface="Arial"/>
                <a:cs typeface="Arial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Выписка </a:t>
            </a:r>
            <a:r>
              <a:rPr lang="ru-RU" dirty="0">
                <a:latin typeface="Arial"/>
                <a:cs typeface="Arial"/>
              </a:rPr>
              <a:t>из ЕГРН о правах отдельного </a:t>
            </a:r>
            <a:r>
              <a:rPr lang="ru-RU" dirty="0" smtClean="0">
                <a:latin typeface="Arial"/>
                <a:cs typeface="Arial"/>
              </a:rPr>
              <a:t>лица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 имевшиеся (имеющиеся) у него  объекты </a:t>
            </a:r>
            <a:r>
              <a:rPr lang="ru-RU" dirty="0" smtClean="0">
                <a:latin typeface="Arial"/>
                <a:cs typeface="Arial"/>
              </a:rPr>
              <a:t>недвижимости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 Краснодарскому краю</a:t>
            </a:r>
            <a:r>
              <a:rPr lang="ru-RU" dirty="0" smtClean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/>
      <p:bldP spid="21" grpId="0"/>
      <p:bldP spid="22" grpId="0"/>
      <p:bldP spid="47" grpId="0"/>
      <p:bldP spid="48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6" y="1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40" y="4343400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Приобретаемое </a:t>
            </a:r>
            <a:r>
              <a:rPr lang="ru-RU" sz="2400" b="1" spc="70" dirty="0">
                <a:solidFill>
                  <a:srgbClr val="C00000"/>
                </a:solidFill>
                <a:latin typeface="Arial"/>
                <a:cs typeface="Arial"/>
              </a:rPr>
              <a:t>жилое</a:t>
            </a:r>
            <a:r>
              <a:rPr lang="ru-RU" sz="2400" b="1" spc="-4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400" b="1" spc="35" dirty="0">
                <a:solidFill>
                  <a:srgbClr val="C00000"/>
                </a:solidFill>
                <a:latin typeface="Arial"/>
                <a:cs typeface="Arial"/>
              </a:rPr>
              <a:t>помещение </a:t>
            </a:r>
            <a:r>
              <a:rPr lang="ru-RU" sz="2400" b="1" spc="55" dirty="0">
                <a:solidFill>
                  <a:srgbClr val="C00000"/>
                </a:solidFill>
                <a:latin typeface="Arial"/>
                <a:cs typeface="Arial"/>
              </a:rPr>
              <a:t>должно  </a:t>
            </a:r>
            <a:endParaRPr lang="ru-RU" sz="2400" b="1" spc="5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ru-RU" sz="2400" b="1" spc="-20" dirty="0" smtClean="0">
                <a:solidFill>
                  <a:srgbClr val="C00000"/>
                </a:solidFill>
                <a:latin typeface="Arial"/>
                <a:cs typeface="Arial"/>
              </a:rPr>
              <a:t>находиться </a:t>
            </a:r>
            <a:r>
              <a:rPr lang="ru-RU" sz="2400" b="1" spc="-20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территории </a:t>
            </a:r>
            <a:r>
              <a:rPr lang="ru-RU" sz="2400" b="1" spc="5" dirty="0">
                <a:solidFill>
                  <a:srgbClr val="C00000"/>
                </a:solidFill>
                <a:latin typeface="Arial"/>
                <a:cs typeface="Arial"/>
              </a:rPr>
              <a:t>Краснодарского</a:t>
            </a:r>
            <a:r>
              <a:rPr lang="ru-RU" sz="2400" b="1" spc="-3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края.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86432" y="2133600"/>
            <a:ext cx="9450706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lang="ru-RU" sz="2000" b="1" spc="25" dirty="0" smtClean="0">
                <a:latin typeface="Arial"/>
                <a:cs typeface="Arial"/>
              </a:rPr>
              <a:t>На какие цели можно направить социальную выплату:</a:t>
            </a:r>
          </a:p>
          <a:p>
            <a:pPr marL="1417955" lvl="1" indent="-134620">
              <a:lnSpc>
                <a:spcPct val="15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lang="ru-RU" sz="2000" spc="45" dirty="0" smtClean="0">
                <a:latin typeface="Arial"/>
                <a:cs typeface="Arial"/>
              </a:rPr>
              <a:t>Приобретение </a:t>
            </a:r>
            <a:r>
              <a:rPr sz="2000" spc="65" dirty="0" smtClean="0">
                <a:latin typeface="Arial"/>
                <a:cs typeface="Arial"/>
              </a:rPr>
              <a:t>готового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40" dirty="0" smtClean="0">
                <a:latin typeface="Arial"/>
                <a:cs typeface="Arial"/>
              </a:rPr>
              <a:t>жилья</a:t>
            </a:r>
            <a:r>
              <a:rPr sz="2000" spc="40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45" dirty="0">
                <a:latin typeface="Arial"/>
                <a:cs typeface="Arial"/>
              </a:rPr>
              <a:t>Приобретение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20" dirty="0" smtClean="0">
                <a:latin typeface="Arial"/>
                <a:cs typeface="Arial"/>
              </a:rPr>
              <a:t>Строительство </a:t>
            </a:r>
            <a:r>
              <a:rPr lang="ru-RU" sz="2000" spc="45" dirty="0" smtClean="0">
                <a:latin typeface="Arial"/>
                <a:cs typeface="Arial"/>
              </a:rPr>
              <a:t>индивидуального </a:t>
            </a:r>
            <a:r>
              <a:rPr lang="ru-RU" sz="2000" spc="85" dirty="0" smtClean="0">
                <a:latin typeface="Arial"/>
                <a:cs typeface="Arial"/>
              </a:rPr>
              <a:t>жилого</a:t>
            </a:r>
            <a:r>
              <a:rPr sz="2000" spc="-350" dirty="0" smtClean="0">
                <a:latin typeface="Arial"/>
                <a:cs typeface="Arial"/>
              </a:rPr>
              <a:t> </a:t>
            </a:r>
            <a:r>
              <a:rPr lang="ru-RU" sz="2000" spc="30" dirty="0" smtClean="0">
                <a:latin typeface="Arial"/>
                <a:cs typeface="Arial"/>
              </a:rPr>
              <a:t>дома.</a:t>
            </a:r>
            <a:endParaRPr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05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180" y="-262592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Целевое использование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06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0"/>
            <a:ext cx="93726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Пример расчета на одного участника программы </a:t>
            </a:r>
          </a:p>
        </p:txBody>
      </p:sp>
      <p:sp>
        <p:nvSpPr>
          <p:cNvPr id="34" name="object 5"/>
          <p:cNvSpPr/>
          <p:nvPr/>
        </p:nvSpPr>
        <p:spPr>
          <a:xfrm>
            <a:off x="756933" y="2846515"/>
            <a:ext cx="190500" cy="13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5" name="object 6"/>
          <p:cNvSpPr/>
          <p:nvPr/>
        </p:nvSpPr>
        <p:spPr>
          <a:xfrm>
            <a:off x="701766" y="2915082"/>
            <a:ext cx="512444" cy="471805"/>
          </a:xfrm>
          <a:custGeom>
            <a:avLst/>
            <a:gdLst/>
            <a:ahLst/>
            <a:cxnLst/>
            <a:rect l="l" t="t" r="r" b="b"/>
            <a:pathLst>
              <a:path w="512444" h="471804">
                <a:moveTo>
                  <a:pt x="491731" y="204076"/>
                </a:moveTo>
                <a:lnTo>
                  <a:pt x="471068" y="204076"/>
                </a:lnTo>
                <a:lnTo>
                  <a:pt x="460298" y="204076"/>
                </a:lnTo>
                <a:lnTo>
                  <a:pt x="455193" y="199275"/>
                </a:lnTo>
                <a:lnTo>
                  <a:pt x="430742" y="137868"/>
                </a:lnTo>
                <a:lnTo>
                  <a:pt x="367931" y="92748"/>
                </a:lnTo>
                <a:lnTo>
                  <a:pt x="368943" y="70031"/>
                </a:lnTo>
                <a:lnTo>
                  <a:pt x="372757" y="48464"/>
                </a:lnTo>
                <a:lnTo>
                  <a:pt x="379286" y="25852"/>
                </a:lnTo>
                <a:lnTo>
                  <a:pt x="388442" y="0"/>
                </a:lnTo>
                <a:lnTo>
                  <a:pt x="363827" y="8165"/>
                </a:lnTo>
                <a:lnTo>
                  <a:pt x="339624" y="21729"/>
                </a:lnTo>
                <a:lnTo>
                  <a:pt x="317520" y="42523"/>
                </a:lnTo>
                <a:lnTo>
                  <a:pt x="299199" y="72377"/>
                </a:lnTo>
                <a:lnTo>
                  <a:pt x="281021" y="68515"/>
                </a:lnTo>
                <a:lnTo>
                  <a:pt x="262277" y="65701"/>
                </a:lnTo>
                <a:lnTo>
                  <a:pt x="243013" y="63981"/>
                </a:lnTo>
                <a:lnTo>
                  <a:pt x="223278" y="63398"/>
                </a:lnTo>
                <a:lnTo>
                  <a:pt x="174140" y="67211"/>
                </a:lnTo>
                <a:lnTo>
                  <a:pt x="130800" y="78057"/>
                </a:lnTo>
                <a:lnTo>
                  <a:pt x="92637" y="95041"/>
                </a:lnTo>
                <a:lnTo>
                  <a:pt x="59029" y="117271"/>
                </a:lnTo>
                <a:lnTo>
                  <a:pt x="14208" y="176363"/>
                </a:lnTo>
                <a:lnTo>
                  <a:pt x="2690" y="216682"/>
                </a:lnTo>
                <a:lnTo>
                  <a:pt x="0" y="263944"/>
                </a:lnTo>
                <a:lnTo>
                  <a:pt x="7205" y="299822"/>
                </a:lnTo>
                <a:lnTo>
                  <a:pt x="23020" y="330700"/>
                </a:lnTo>
                <a:lnTo>
                  <a:pt x="43542" y="356107"/>
                </a:lnTo>
                <a:lnTo>
                  <a:pt x="64871" y="375577"/>
                </a:lnTo>
                <a:lnTo>
                  <a:pt x="68291" y="378342"/>
                </a:lnTo>
                <a:lnTo>
                  <a:pt x="71694" y="382354"/>
                </a:lnTo>
                <a:lnTo>
                  <a:pt x="73597" y="388159"/>
                </a:lnTo>
                <a:lnTo>
                  <a:pt x="72516" y="396303"/>
                </a:lnTo>
                <a:lnTo>
                  <a:pt x="68994" y="406357"/>
                </a:lnTo>
                <a:lnTo>
                  <a:pt x="65244" y="416169"/>
                </a:lnTo>
                <a:lnTo>
                  <a:pt x="62263" y="423614"/>
                </a:lnTo>
                <a:lnTo>
                  <a:pt x="61048" y="426567"/>
                </a:lnTo>
                <a:lnTo>
                  <a:pt x="59633" y="435114"/>
                </a:lnTo>
                <a:lnTo>
                  <a:pt x="114566" y="470179"/>
                </a:lnTo>
                <a:lnTo>
                  <a:pt x="123113" y="471590"/>
                </a:lnTo>
                <a:lnTo>
                  <a:pt x="131265" y="469677"/>
                </a:lnTo>
                <a:lnTo>
                  <a:pt x="152590" y="431558"/>
                </a:lnTo>
                <a:lnTo>
                  <a:pt x="159138" y="421538"/>
                </a:lnTo>
                <a:lnTo>
                  <a:pt x="169646" y="421138"/>
                </a:lnTo>
                <a:lnTo>
                  <a:pt x="189298" y="424900"/>
                </a:lnTo>
                <a:lnTo>
                  <a:pt x="223278" y="427367"/>
                </a:lnTo>
                <a:lnTo>
                  <a:pt x="258653" y="425842"/>
                </a:lnTo>
                <a:lnTo>
                  <a:pt x="279030" y="423849"/>
                </a:lnTo>
                <a:lnTo>
                  <a:pt x="289431" y="425267"/>
                </a:lnTo>
                <a:lnTo>
                  <a:pt x="294881" y="433971"/>
                </a:lnTo>
                <a:lnTo>
                  <a:pt x="298856" y="445833"/>
                </a:lnTo>
                <a:lnTo>
                  <a:pt x="303809" y="457517"/>
                </a:lnTo>
                <a:lnTo>
                  <a:pt x="308414" y="464850"/>
                </a:lnTo>
                <a:lnTo>
                  <a:pt x="315256" y="469677"/>
                </a:lnTo>
                <a:lnTo>
                  <a:pt x="323420" y="471590"/>
                </a:lnTo>
                <a:lnTo>
                  <a:pt x="331990" y="470179"/>
                </a:lnTo>
                <a:lnTo>
                  <a:pt x="372808" y="454736"/>
                </a:lnTo>
                <a:lnTo>
                  <a:pt x="380148" y="450111"/>
                </a:lnTo>
                <a:lnTo>
                  <a:pt x="384990" y="443266"/>
                </a:lnTo>
                <a:lnTo>
                  <a:pt x="386913" y="435114"/>
                </a:lnTo>
                <a:lnTo>
                  <a:pt x="385495" y="426567"/>
                </a:lnTo>
                <a:lnTo>
                  <a:pt x="378942" y="409219"/>
                </a:lnTo>
                <a:lnTo>
                  <a:pt x="375311" y="402497"/>
                </a:lnTo>
                <a:lnTo>
                  <a:pt x="374894" y="398260"/>
                </a:lnTo>
                <a:lnTo>
                  <a:pt x="378406" y="394712"/>
                </a:lnTo>
                <a:lnTo>
                  <a:pt x="386562" y="390055"/>
                </a:lnTo>
                <a:lnTo>
                  <a:pt x="406593" y="376961"/>
                </a:lnTo>
                <a:lnTo>
                  <a:pt x="423943" y="361099"/>
                </a:lnTo>
                <a:lnTo>
                  <a:pt x="438567" y="342702"/>
                </a:lnTo>
                <a:lnTo>
                  <a:pt x="450418" y="322008"/>
                </a:lnTo>
                <a:lnTo>
                  <a:pt x="453377" y="315785"/>
                </a:lnTo>
                <a:lnTo>
                  <a:pt x="457746" y="307327"/>
                </a:lnTo>
                <a:lnTo>
                  <a:pt x="471068" y="307327"/>
                </a:lnTo>
                <a:lnTo>
                  <a:pt x="491731" y="307327"/>
                </a:lnTo>
                <a:lnTo>
                  <a:pt x="499756" y="305701"/>
                </a:lnTo>
                <a:lnTo>
                  <a:pt x="506317" y="301272"/>
                </a:lnTo>
                <a:lnTo>
                  <a:pt x="510744" y="294715"/>
                </a:lnTo>
                <a:lnTo>
                  <a:pt x="512368" y="286702"/>
                </a:lnTo>
                <a:lnTo>
                  <a:pt x="512368" y="224739"/>
                </a:lnTo>
                <a:lnTo>
                  <a:pt x="510744" y="216710"/>
                </a:lnTo>
                <a:lnTo>
                  <a:pt x="506317" y="210140"/>
                </a:lnTo>
                <a:lnTo>
                  <a:pt x="499756" y="205704"/>
                </a:lnTo>
                <a:lnTo>
                  <a:pt x="491731" y="2040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6" name="object 7"/>
          <p:cNvSpPr/>
          <p:nvPr/>
        </p:nvSpPr>
        <p:spPr>
          <a:xfrm>
            <a:off x="1056211" y="3107298"/>
            <a:ext cx="48894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33" y="0"/>
                </a:moveTo>
                <a:lnTo>
                  <a:pt x="14857" y="1908"/>
                </a:lnTo>
                <a:lnTo>
                  <a:pt x="7123" y="7112"/>
                </a:lnTo>
                <a:lnTo>
                  <a:pt x="1910" y="14830"/>
                </a:lnTo>
                <a:lnTo>
                  <a:pt x="0" y="24282"/>
                </a:lnTo>
                <a:lnTo>
                  <a:pt x="1910" y="33743"/>
                </a:lnTo>
                <a:lnTo>
                  <a:pt x="7123" y="41470"/>
                </a:lnTo>
                <a:lnTo>
                  <a:pt x="14857" y="46679"/>
                </a:lnTo>
                <a:lnTo>
                  <a:pt x="24333" y="48590"/>
                </a:lnTo>
                <a:lnTo>
                  <a:pt x="33781" y="46679"/>
                </a:lnTo>
                <a:lnTo>
                  <a:pt x="41490" y="41470"/>
                </a:lnTo>
                <a:lnTo>
                  <a:pt x="46685" y="33743"/>
                </a:lnTo>
                <a:lnTo>
                  <a:pt x="48590" y="24282"/>
                </a:lnTo>
                <a:lnTo>
                  <a:pt x="46685" y="14830"/>
                </a:lnTo>
                <a:lnTo>
                  <a:pt x="41490" y="7112"/>
                </a:lnTo>
                <a:lnTo>
                  <a:pt x="33781" y="1908"/>
                </a:lnTo>
                <a:lnTo>
                  <a:pt x="243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7" name="object 8"/>
          <p:cNvSpPr/>
          <p:nvPr/>
        </p:nvSpPr>
        <p:spPr>
          <a:xfrm>
            <a:off x="642634" y="2998294"/>
            <a:ext cx="73989" cy="1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61529" y="2165597"/>
            <a:ext cx="541523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" dirty="0" smtClean="0">
                <a:latin typeface="Arial"/>
                <a:cs typeface="Arial"/>
              </a:rPr>
              <a:t>Вклад </a:t>
            </a:r>
            <a:r>
              <a:rPr lang="ru-RU" sz="2400" spc="15" dirty="0">
                <a:latin typeface="Arial"/>
                <a:cs typeface="Arial"/>
              </a:rPr>
              <a:t>открыт на</a:t>
            </a:r>
            <a:r>
              <a:rPr lang="ru-RU" sz="2000" dirty="0" smtClean="0"/>
              <a:t> </a:t>
            </a:r>
            <a:r>
              <a:rPr lang="ru-RU" sz="2400" spc="15" dirty="0" smtClean="0">
                <a:latin typeface="Arial"/>
                <a:cs typeface="Arial"/>
              </a:rPr>
              <a:t>4 года 11 мес.</a:t>
            </a:r>
            <a:endParaRPr lang="ru-RU" sz="2400" spc="15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531" y="2947079"/>
            <a:ext cx="633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Ежемесячный взнос на вклад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</a:p>
        </p:txBody>
      </p:sp>
      <p:sp>
        <p:nvSpPr>
          <p:cNvPr id="43" name="object 16"/>
          <p:cNvSpPr/>
          <p:nvPr/>
        </p:nvSpPr>
        <p:spPr>
          <a:xfrm>
            <a:off x="838288" y="3649193"/>
            <a:ext cx="239396" cy="240954"/>
          </a:xfrm>
          <a:custGeom>
            <a:avLst/>
            <a:gdLst/>
            <a:ahLst/>
            <a:cxnLst/>
            <a:rect l="l" t="t" r="r" b="b"/>
            <a:pathLst>
              <a:path w="334645" h="374014">
                <a:moveTo>
                  <a:pt x="291401" y="0"/>
                </a:moveTo>
                <a:lnTo>
                  <a:pt x="258368" y="0"/>
                </a:lnTo>
                <a:lnTo>
                  <a:pt x="256247" y="1600"/>
                </a:lnTo>
                <a:lnTo>
                  <a:pt x="254114" y="5333"/>
                </a:lnTo>
                <a:lnTo>
                  <a:pt x="43688" y="368655"/>
                </a:lnTo>
                <a:lnTo>
                  <a:pt x="42087" y="371322"/>
                </a:lnTo>
                <a:lnTo>
                  <a:pt x="43688" y="373989"/>
                </a:lnTo>
                <a:lnTo>
                  <a:pt x="76174" y="373989"/>
                </a:lnTo>
                <a:lnTo>
                  <a:pt x="78320" y="372389"/>
                </a:lnTo>
                <a:lnTo>
                  <a:pt x="80441" y="368655"/>
                </a:lnTo>
                <a:lnTo>
                  <a:pt x="290880" y="5333"/>
                </a:lnTo>
                <a:lnTo>
                  <a:pt x="292468" y="2666"/>
                </a:lnTo>
                <a:lnTo>
                  <a:pt x="291401" y="0"/>
                </a:lnTo>
                <a:close/>
              </a:path>
              <a:path w="334645" h="374014">
                <a:moveTo>
                  <a:pt x="269036" y="182206"/>
                </a:moveTo>
                <a:lnTo>
                  <a:pt x="230212" y="193325"/>
                </a:lnTo>
                <a:lnTo>
                  <a:pt x="205755" y="230586"/>
                </a:lnTo>
                <a:lnTo>
                  <a:pt x="203504" y="277558"/>
                </a:lnTo>
                <a:lnTo>
                  <a:pt x="203721" y="300806"/>
                </a:lnTo>
                <a:lnTo>
                  <a:pt x="216673" y="348871"/>
                </a:lnTo>
                <a:lnTo>
                  <a:pt x="269036" y="372922"/>
                </a:lnTo>
                <a:lnTo>
                  <a:pt x="290221" y="370033"/>
                </a:lnTo>
                <a:lnTo>
                  <a:pt x="307859" y="361799"/>
                </a:lnTo>
                <a:lnTo>
                  <a:pt x="321398" y="348871"/>
                </a:lnTo>
                <a:lnTo>
                  <a:pt x="324986" y="342023"/>
                </a:lnTo>
                <a:lnTo>
                  <a:pt x="269036" y="342023"/>
                </a:lnTo>
                <a:lnTo>
                  <a:pt x="259293" y="340832"/>
                </a:lnTo>
                <a:lnTo>
                  <a:pt x="237783" y="297898"/>
                </a:lnTo>
                <a:lnTo>
                  <a:pt x="237591" y="277558"/>
                </a:lnTo>
                <a:lnTo>
                  <a:pt x="237783" y="257218"/>
                </a:lnTo>
                <a:lnTo>
                  <a:pt x="251047" y="217835"/>
                </a:lnTo>
                <a:lnTo>
                  <a:pt x="269036" y="213105"/>
                </a:lnTo>
                <a:lnTo>
                  <a:pt x="324987" y="213105"/>
                </a:lnTo>
                <a:lnTo>
                  <a:pt x="321398" y="206252"/>
                </a:lnTo>
                <a:lnTo>
                  <a:pt x="307859" y="193325"/>
                </a:lnTo>
                <a:lnTo>
                  <a:pt x="290221" y="185094"/>
                </a:lnTo>
                <a:lnTo>
                  <a:pt x="269036" y="182206"/>
                </a:lnTo>
                <a:close/>
              </a:path>
              <a:path w="334645" h="374014">
                <a:moveTo>
                  <a:pt x="324987" y="213105"/>
                </a:moveTo>
                <a:lnTo>
                  <a:pt x="269036" y="213105"/>
                </a:lnTo>
                <a:lnTo>
                  <a:pt x="278778" y="214297"/>
                </a:lnTo>
                <a:lnTo>
                  <a:pt x="287020" y="217835"/>
                </a:lnTo>
                <a:lnTo>
                  <a:pt x="300266" y="257218"/>
                </a:lnTo>
                <a:lnTo>
                  <a:pt x="300456" y="277558"/>
                </a:lnTo>
                <a:lnTo>
                  <a:pt x="300266" y="297898"/>
                </a:lnTo>
                <a:lnTo>
                  <a:pt x="287020" y="337291"/>
                </a:lnTo>
                <a:lnTo>
                  <a:pt x="269036" y="342023"/>
                </a:lnTo>
                <a:lnTo>
                  <a:pt x="324986" y="342023"/>
                </a:lnTo>
                <a:lnTo>
                  <a:pt x="334339" y="300806"/>
                </a:lnTo>
                <a:lnTo>
                  <a:pt x="334556" y="277558"/>
                </a:lnTo>
                <a:lnTo>
                  <a:pt x="334339" y="254304"/>
                </a:lnTo>
                <a:lnTo>
                  <a:pt x="333622" y="239796"/>
                </a:lnTo>
                <a:lnTo>
                  <a:pt x="332305" y="230586"/>
                </a:lnTo>
                <a:lnTo>
                  <a:pt x="330288" y="223227"/>
                </a:lnTo>
                <a:lnTo>
                  <a:pt x="324987" y="213105"/>
                </a:lnTo>
                <a:close/>
              </a:path>
              <a:path w="334645" h="374014">
                <a:moveTo>
                  <a:pt x="65532" y="1600"/>
                </a:moveTo>
                <a:lnTo>
                  <a:pt x="26706" y="12725"/>
                </a:lnTo>
                <a:lnTo>
                  <a:pt x="2250" y="49999"/>
                </a:lnTo>
                <a:lnTo>
                  <a:pt x="0" y="96964"/>
                </a:lnTo>
                <a:lnTo>
                  <a:pt x="218" y="120212"/>
                </a:lnTo>
                <a:lnTo>
                  <a:pt x="13159" y="168272"/>
                </a:lnTo>
                <a:lnTo>
                  <a:pt x="65532" y="192328"/>
                </a:lnTo>
                <a:lnTo>
                  <a:pt x="86711" y="189439"/>
                </a:lnTo>
                <a:lnTo>
                  <a:pt x="104349" y="181203"/>
                </a:lnTo>
                <a:lnTo>
                  <a:pt x="117892" y="168272"/>
                </a:lnTo>
                <a:lnTo>
                  <a:pt x="121475" y="161429"/>
                </a:lnTo>
                <a:lnTo>
                  <a:pt x="65532" y="161429"/>
                </a:lnTo>
                <a:lnTo>
                  <a:pt x="55790" y="160238"/>
                </a:lnTo>
                <a:lnTo>
                  <a:pt x="34280" y="117311"/>
                </a:lnTo>
                <a:lnTo>
                  <a:pt x="34086" y="96964"/>
                </a:lnTo>
                <a:lnTo>
                  <a:pt x="34280" y="76624"/>
                </a:lnTo>
                <a:lnTo>
                  <a:pt x="47548" y="37231"/>
                </a:lnTo>
                <a:lnTo>
                  <a:pt x="65532" y="32499"/>
                </a:lnTo>
                <a:lnTo>
                  <a:pt x="121475" y="32499"/>
                </a:lnTo>
                <a:lnTo>
                  <a:pt x="117892" y="25656"/>
                </a:lnTo>
                <a:lnTo>
                  <a:pt x="104349" y="12725"/>
                </a:lnTo>
                <a:lnTo>
                  <a:pt x="86711" y="4489"/>
                </a:lnTo>
                <a:lnTo>
                  <a:pt x="65532" y="1600"/>
                </a:lnTo>
                <a:close/>
              </a:path>
              <a:path w="334645" h="374014">
                <a:moveTo>
                  <a:pt x="121475" y="32499"/>
                </a:moveTo>
                <a:lnTo>
                  <a:pt x="65532" y="32499"/>
                </a:lnTo>
                <a:lnTo>
                  <a:pt x="75266" y="33690"/>
                </a:lnTo>
                <a:lnTo>
                  <a:pt x="83504" y="37231"/>
                </a:lnTo>
                <a:lnTo>
                  <a:pt x="96770" y="76624"/>
                </a:lnTo>
                <a:lnTo>
                  <a:pt x="96964" y="96964"/>
                </a:lnTo>
                <a:lnTo>
                  <a:pt x="96770" y="117311"/>
                </a:lnTo>
                <a:lnTo>
                  <a:pt x="83504" y="156698"/>
                </a:lnTo>
                <a:lnTo>
                  <a:pt x="65532" y="161429"/>
                </a:lnTo>
                <a:lnTo>
                  <a:pt x="121475" y="161429"/>
                </a:lnTo>
                <a:lnTo>
                  <a:pt x="130845" y="120212"/>
                </a:lnTo>
                <a:lnTo>
                  <a:pt x="131064" y="96964"/>
                </a:lnTo>
                <a:lnTo>
                  <a:pt x="130845" y="73718"/>
                </a:lnTo>
                <a:lnTo>
                  <a:pt x="130124" y="59212"/>
                </a:lnTo>
                <a:lnTo>
                  <a:pt x="128803" y="49999"/>
                </a:lnTo>
                <a:lnTo>
                  <a:pt x="126784" y="42633"/>
                </a:lnTo>
                <a:lnTo>
                  <a:pt x="121475" y="32499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7"/>
          <p:cNvSpPr/>
          <p:nvPr/>
        </p:nvSpPr>
        <p:spPr>
          <a:xfrm>
            <a:off x="642633" y="3914345"/>
            <a:ext cx="587673" cy="299085"/>
          </a:xfrm>
          <a:custGeom>
            <a:avLst/>
            <a:gdLst/>
            <a:ahLst/>
            <a:cxnLst/>
            <a:rect l="l" t="t" r="r" b="b"/>
            <a:pathLst>
              <a:path w="640715" h="299085">
                <a:moveTo>
                  <a:pt x="0" y="242933"/>
                </a:moveTo>
                <a:lnTo>
                  <a:pt x="40462" y="216530"/>
                </a:lnTo>
                <a:lnTo>
                  <a:pt x="55797" y="208111"/>
                </a:lnTo>
                <a:lnTo>
                  <a:pt x="69873" y="204654"/>
                </a:lnTo>
                <a:lnTo>
                  <a:pt x="85176" y="206680"/>
                </a:lnTo>
                <a:lnTo>
                  <a:pt x="104190" y="214714"/>
                </a:lnTo>
                <a:lnTo>
                  <a:pt x="134170" y="230267"/>
                </a:lnTo>
                <a:lnTo>
                  <a:pt x="174437" y="251167"/>
                </a:lnTo>
                <a:lnTo>
                  <a:pt x="213490" y="271322"/>
                </a:lnTo>
                <a:lnTo>
                  <a:pt x="239826" y="284640"/>
                </a:lnTo>
                <a:lnTo>
                  <a:pt x="283006" y="298466"/>
                </a:lnTo>
                <a:lnTo>
                  <a:pt x="315898" y="296092"/>
                </a:lnTo>
                <a:lnTo>
                  <a:pt x="366318" y="269501"/>
                </a:lnTo>
                <a:lnTo>
                  <a:pt x="436315" y="224561"/>
                </a:lnTo>
                <a:lnTo>
                  <a:pt x="489253" y="189664"/>
                </a:lnTo>
                <a:lnTo>
                  <a:pt x="541609" y="154883"/>
                </a:lnTo>
                <a:lnTo>
                  <a:pt x="583980" y="126517"/>
                </a:lnTo>
                <a:lnTo>
                  <a:pt x="626567" y="94019"/>
                </a:lnTo>
                <a:lnTo>
                  <a:pt x="640250" y="61554"/>
                </a:lnTo>
                <a:lnTo>
                  <a:pt x="633920" y="46743"/>
                </a:lnTo>
                <a:lnTo>
                  <a:pt x="623035" y="37615"/>
                </a:lnTo>
                <a:lnTo>
                  <a:pt x="605978" y="33628"/>
                </a:lnTo>
                <a:lnTo>
                  <a:pt x="581633" y="37846"/>
                </a:lnTo>
                <a:lnTo>
                  <a:pt x="548881" y="53335"/>
                </a:lnTo>
                <a:lnTo>
                  <a:pt x="550469" y="39066"/>
                </a:lnTo>
                <a:lnTo>
                  <a:pt x="548043" y="27625"/>
                </a:lnTo>
                <a:lnTo>
                  <a:pt x="541187" y="19368"/>
                </a:lnTo>
                <a:lnTo>
                  <a:pt x="529488" y="14651"/>
                </a:lnTo>
                <a:lnTo>
                  <a:pt x="515390" y="13976"/>
                </a:lnTo>
                <a:lnTo>
                  <a:pt x="499130" y="16903"/>
                </a:lnTo>
                <a:lnTo>
                  <a:pt x="481844" y="23371"/>
                </a:lnTo>
                <a:lnTo>
                  <a:pt x="464667" y="33320"/>
                </a:lnTo>
                <a:lnTo>
                  <a:pt x="461294" y="8517"/>
                </a:lnTo>
                <a:lnTo>
                  <a:pt x="441256" y="0"/>
                </a:lnTo>
                <a:lnTo>
                  <a:pt x="414248" y="3043"/>
                </a:lnTo>
                <a:lnTo>
                  <a:pt x="389966" y="12923"/>
                </a:lnTo>
                <a:lnTo>
                  <a:pt x="363745" y="29017"/>
                </a:lnTo>
                <a:lnTo>
                  <a:pt x="328745" y="50925"/>
                </a:lnTo>
                <a:lnTo>
                  <a:pt x="298108" y="70238"/>
                </a:lnTo>
                <a:lnTo>
                  <a:pt x="284975" y="78544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8"/>
          <p:cNvSpPr/>
          <p:nvPr/>
        </p:nvSpPr>
        <p:spPr>
          <a:xfrm>
            <a:off x="594441" y="3922942"/>
            <a:ext cx="411061" cy="155659"/>
          </a:xfrm>
          <a:custGeom>
            <a:avLst/>
            <a:gdLst/>
            <a:ahLst/>
            <a:cxnLst/>
            <a:rect l="l" t="t" r="r" b="b"/>
            <a:pathLst>
              <a:path w="495300" h="165100">
                <a:moveTo>
                  <a:pt x="254990" y="149999"/>
                </a:moveTo>
                <a:lnTo>
                  <a:pt x="286004" y="158670"/>
                </a:lnTo>
                <a:lnTo>
                  <a:pt x="306028" y="163123"/>
                </a:lnTo>
                <a:lnTo>
                  <a:pt x="323781" y="164764"/>
                </a:lnTo>
                <a:lnTo>
                  <a:pt x="347979" y="164998"/>
                </a:lnTo>
                <a:lnTo>
                  <a:pt x="434987" y="164998"/>
                </a:lnTo>
                <a:lnTo>
                  <a:pt x="460202" y="162805"/>
                </a:lnTo>
                <a:lnTo>
                  <a:pt x="479061" y="156025"/>
                </a:lnTo>
                <a:lnTo>
                  <a:pt x="490878" y="144360"/>
                </a:lnTo>
                <a:lnTo>
                  <a:pt x="494969" y="127507"/>
                </a:lnTo>
                <a:lnTo>
                  <a:pt x="491025" y="111578"/>
                </a:lnTo>
                <a:lnTo>
                  <a:pt x="479451" y="99801"/>
                </a:lnTo>
                <a:lnTo>
                  <a:pt x="460642" y="92498"/>
                </a:lnTo>
                <a:lnTo>
                  <a:pt x="434987" y="89992"/>
                </a:lnTo>
                <a:lnTo>
                  <a:pt x="403529" y="87078"/>
                </a:lnTo>
                <a:lnTo>
                  <a:pt x="367263" y="79778"/>
                </a:lnTo>
                <a:lnTo>
                  <a:pt x="333908" y="70254"/>
                </a:lnTo>
                <a:lnTo>
                  <a:pt x="311188" y="60667"/>
                </a:lnTo>
                <a:lnTo>
                  <a:pt x="294170" y="45080"/>
                </a:lnTo>
                <a:lnTo>
                  <a:pt x="273551" y="24904"/>
                </a:lnTo>
                <a:lnTo>
                  <a:pt x="240693" y="7443"/>
                </a:lnTo>
                <a:lnTo>
                  <a:pt x="186956" y="0"/>
                </a:lnTo>
                <a:lnTo>
                  <a:pt x="160938" y="1521"/>
                </a:lnTo>
                <a:lnTo>
                  <a:pt x="141373" y="5529"/>
                </a:lnTo>
                <a:lnTo>
                  <a:pt x="75598" y="31953"/>
                </a:lnTo>
                <a:lnTo>
                  <a:pt x="39874" y="48129"/>
                </a:lnTo>
                <a:lnTo>
                  <a:pt x="11537" y="61376"/>
                </a:lnTo>
                <a:lnTo>
                  <a:pt x="0" y="66865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9"/>
          <p:cNvSpPr/>
          <p:nvPr/>
        </p:nvSpPr>
        <p:spPr>
          <a:xfrm>
            <a:off x="992612" y="3972912"/>
            <a:ext cx="146050" cy="98425"/>
          </a:xfrm>
          <a:custGeom>
            <a:avLst/>
            <a:gdLst/>
            <a:ahLst/>
            <a:cxnLst/>
            <a:rect l="l" t="t" r="r" b="b"/>
            <a:pathLst>
              <a:path w="146050" h="98425">
                <a:moveTo>
                  <a:pt x="145643" y="0"/>
                </a:moveTo>
                <a:lnTo>
                  <a:pt x="0" y="9798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0"/>
          <p:cNvSpPr/>
          <p:nvPr/>
        </p:nvSpPr>
        <p:spPr>
          <a:xfrm>
            <a:off x="970718" y="3947906"/>
            <a:ext cx="83820" cy="57785"/>
          </a:xfrm>
          <a:custGeom>
            <a:avLst/>
            <a:gdLst/>
            <a:ahLst/>
            <a:cxnLst/>
            <a:rect l="l" t="t" r="r" b="b"/>
            <a:pathLst>
              <a:path w="83820" h="57785">
                <a:moveTo>
                  <a:pt x="83540" y="0"/>
                </a:moveTo>
                <a:lnTo>
                  <a:pt x="0" y="57569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61533" y="3738276"/>
            <a:ext cx="8925470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(177 000)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747484" y="20460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25400" y="63500"/>
                </a:moveTo>
                <a:lnTo>
                  <a:pt x="431800" y="63500"/>
                </a:lnTo>
                <a:lnTo>
                  <a:pt x="441683" y="61502"/>
                </a:lnTo>
                <a:lnTo>
                  <a:pt x="449757" y="56057"/>
                </a:lnTo>
                <a:lnTo>
                  <a:pt x="455202" y="47983"/>
                </a:ln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1997" y="47983"/>
                </a:lnTo>
                <a:lnTo>
                  <a:pt x="7442" y="56057"/>
                </a:lnTo>
                <a:lnTo>
                  <a:pt x="15516" y="61502"/>
                </a:lnTo>
                <a:lnTo>
                  <a:pt x="254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747484" y="25667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457200" y="63500"/>
                </a:moveTo>
                <a:lnTo>
                  <a:pt x="0" y="63500"/>
                </a:lnTo>
                <a:lnTo>
                  <a:pt x="0" y="25400"/>
                </a:lnTo>
                <a:lnTo>
                  <a:pt x="1997" y="15516"/>
                </a:lnTo>
                <a:lnTo>
                  <a:pt x="7442" y="7442"/>
                </a:lnTo>
                <a:lnTo>
                  <a:pt x="15516" y="1997"/>
                </a:lnTo>
                <a:lnTo>
                  <a:pt x="25400" y="0"/>
                </a:lnTo>
                <a:lnTo>
                  <a:pt x="431800" y="0"/>
                </a:lnTo>
                <a:lnTo>
                  <a:pt x="441683" y="1997"/>
                </a:lnTo>
                <a:lnTo>
                  <a:pt x="449757" y="7442"/>
                </a:lnTo>
                <a:lnTo>
                  <a:pt x="455202" y="15516"/>
                </a:lnTo>
                <a:lnTo>
                  <a:pt x="457200" y="25400"/>
                </a:lnTo>
                <a:lnTo>
                  <a:pt x="4572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1026884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114300" y="98031"/>
                </a:lnTo>
                <a:lnTo>
                  <a:pt x="111205" y="122922"/>
                </a:lnTo>
                <a:lnTo>
                  <a:pt x="102276" y="145973"/>
                </a:lnTo>
                <a:lnTo>
                  <a:pt x="88046" y="166186"/>
                </a:lnTo>
                <a:lnTo>
                  <a:pt x="69049" y="182562"/>
                </a:lnTo>
                <a:lnTo>
                  <a:pt x="0" y="228600"/>
                </a:lnTo>
                <a:lnTo>
                  <a:pt x="69049" y="274637"/>
                </a:lnTo>
                <a:lnTo>
                  <a:pt x="88046" y="291019"/>
                </a:lnTo>
                <a:lnTo>
                  <a:pt x="102276" y="311230"/>
                </a:lnTo>
                <a:lnTo>
                  <a:pt x="111205" y="334278"/>
                </a:lnTo>
                <a:lnTo>
                  <a:pt x="114300" y="359168"/>
                </a:lnTo>
                <a:lnTo>
                  <a:pt x="11430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810983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0" y="0"/>
                </a:moveTo>
                <a:lnTo>
                  <a:pt x="0" y="98031"/>
                </a:lnTo>
                <a:lnTo>
                  <a:pt x="3094" y="122922"/>
                </a:lnTo>
                <a:lnTo>
                  <a:pt x="12023" y="145973"/>
                </a:lnTo>
                <a:lnTo>
                  <a:pt x="26253" y="166186"/>
                </a:lnTo>
                <a:lnTo>
                  <a:pt x="45250" y="182562"/>
                </a:lnTo>
                <a:lnTo>
                  <a:pt x="114300" y="228600"/>
                </a:lnTo>
                <a:lnTo>
                  <a:pt x="45250" y="274637"/>
                </a:lnTo>
                <a:lnTo>
                  <a:pt x="26253" y="291019"/>
                </a:lnTo>
                <a:lnTo>
                  <a:pt x="12023" y="311230"/>
                </a:lnTo>
                <a:lnTo>
                  <a:pt x="3094" y="334278"/>
                </a:lnTo>
                <a:lnTo>
                  <a:pt x="0" y="359168"/>
                </a:lnTo>
                <a:lnTo>
                  <a:pt x="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861783" y="2427059"/>
            <a:ext cx="228601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4"/>
          <p:cNvSpPr/>
          <p:nvPr/>
        </p:nvSpPr>
        <p:spPr>
          <a:xfrm>
            <a:off x="874484" y="2211159"/>
            <a:ext cx="2032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5"/>
          <p:cNvSpPr/>
          <p:nvPr/>
        </p:nvSpPr>
        <p:spPr>
          <a:xfrm>
            <a:off x="594441" y="4535948"/>
            <a:ext cx="609600" cy="605790"/>
          </a:xfrm>
          <a:custGeom>
            <a:avLst/>
            <a:gdLst/>
            <a:ahLst/>
            <a:cxnLst/>
            <a:rect l="l" t="t" r="r" b="b"/>
            <a:pathLst>
              <a:path w="609600" h="605789">
                <a:moveTo>
                  <a:pt x="603532" y="347030"/>
                </a:moveTo>
                <a:lnTo>
                  <a:pt x="555107" y="393461"/>
                </a:lnTo>
                <a:lnTo>
                  <a:pt x="560555" y="460339"/>
                </a:lnTo>
                <a:lnTo>
                  <a:pt x="561305" y="469470"/>
                </a:lnTo>
                <a:lnTo>
                  <a:pt x="555526" y="477827"/>
                </a:lnTo>
                <a:lnTo>
                  <a:pt x="546738" y="480367"/>
                </a:lnTo>
                <a:lnTo>
                  <a:pt x="482285" y="498960"/>
                </a:lnTo>
                <a:lnTo>
                  <a:pt x="456072" y="560707"/>
                </a:lnTo>
                <a:lnTo>
                  <a:pt x="452437" y="566303"/>
                </a:lnTo>
                <a:lnTo>
                  <a:pt x="447286" y="570248"/>
                </a:lnTo>
                <a:lnTo>
                  <a:pt x="441137" y="572255"/>
                </a:lnTo>
                <a:lnTo>
                  <a:pt x="434508" y="572035"/>
                </a:lnTo>
                <a:lnTo>
                  <a:pt x="368747" y="558561"/>
                </a:lnTo>
                <a:lnTo>
                  <a:pt x="316842" y="601042"/>
                </a:lnTo>
                <a:lnTo>
                  <a:pt x="313286" y="603925"/>
                </a:lnTo>
                <a:lnTo>
                  <a:pt x="308994" y="605386"/>
                </a:lnTo>
                <a:lnTo>
                  <a:pt x="304663" y="605386"/>
                </a:lnTo>
                <a:lnTo>
                  <a:pt x="300332" y="605386"/>
                </a:lnTo>
                <a:lnTo>
                  <a:pt x="296027" y="603925"/>
                </a:lnTo>
                <a:lnTo>
                  <a:pt x="292484" y="601042"/>
                </a:lnTo>
                <a:lnTo>
                  <a:pt x="240591" y="558561"/>
                </a:lnTo>
                <a:lnTo>
                  <a:pt x="174805" y="572035"/>
                </a:lnTo>
                <a:lnTo>
                  <a:pt x="127028" y="498960"/>
                </a:lnTo>
                <a:lnTo>
                  <a:pt x="62576" y="480367"/>
                </a:lnTo>
                <a:lnTo>
                  <a:pt x="53813" y="477827"/>
                </a:lnTo>
                <a:lnTo>
                  <a:pt x="48021" y="469470"/>
                </a:lnTo>
                <a:lnTo>
                  <a:pt x="48758" y="460339"/>
                </a:lnTo>
                <a:lnTo>
                  <a:pt x="54219" y="393461"/>
                </a:lnTo>
                <a:lnTo>
                  <a:pt x="5794" y="347030"/>
                </a:lnTo>
                <a:lnTo>
                  <a:pt x="1853" y="341671"/>
                </a:lnTo>
                <a:lnTo>
                  <a:pt x="0" y="335471"/>
                </a:lnTo>
                <a:lnTo>
                  <a:pt x="304" y="329011"/>
                </a:lnTo>
                <a:lnTo>
                  <a:pt x="2835" y="322874"/>
                </a:lnTo>
                <a:lnTo>
                  <a:pt x="38763" y="266194"/>
                </a:lnTo>
                <a:lnTo>
                  <a:pt x="17440" y="202567"/>
                </a:lnTo>
                <a:lnTo>
                  <a:pt x="84216" y="146293"/>
                </a:lnTo>
                <a:lnTo>
                  <a:pt x="94910" y="80063"/>
                </a:lnTo>
                <a:lnTo>
                  <a:pt x="96396" y="71046"/>
                </a:lnTo>
                <a:lnTo>
                  <a:pt x="104016" y="64289"/>
                </a:lnTo>
                <a:lnTo>
                  <a:pt x="113147" y="63921"/>
                </a:lnTo>
                <a:lnTo>
                  <a:pt x="180190" y="61292"/>
                </a:lnTo>
                <a:lnTo>
                  <a:pt x="220424" y="7609"/>
                </a:lnTo>
                <a:lnTo>
                  <a:pt x="225285" y="3068"/>
                </a:lnTo>
                <a:lnTo>
                  <a:pt x="231224" y="489"/>
                </a:lnTo>
                <a:lnTo>
                  <a:pt x="237674" y="14"/>
                </a:lnTo>
                <a:lnTo>
                  <a:pt x="244071" y="1780"/>
                </a:lnTo>
                <a:lnTo>
                  <a:pt x="304663" y="30622"/>
                </a:lnTo>
                <a:lnTo>
                  <a:pt x="365242" y="1780"/>
                </a:lnTo>
                <a:lnTo>
                  <a:pt x="371625" y="0"/>
                </a:lnTo>
                <a:lnTo>
                  <a:pt x="378080" y="470"/>
                </a:lnTo>
                <a:lnTo>
                  <a:pt x="384028" y="3053"/>
                </a:lnTo>
                <a:lnTo>
                  <a:pt x="388889" y="7609"/>
                </a:lnTo>
                <a:lnTo>
                  <a:pt x="429136" y="61292"/>
                </a:lnTo>
                <a:lnTo>
                  <a:pt x="496179" y="63921"/>
                </a:lnTo>
                <a:lnTo>
                  <a:pt x="505310" y="64289"/>
                </a:lnTo>
                <a:lnTo>
                  <a:pt x="512918" y="71046"/>
                </a:lnTo>
                <a:lnTo>
                  <a:pt x="514403" y="80063"/>
                </a:lnTo>
                <a:lnTo>
                  <a:pt x="525097" y="146293"/>
                </a:lnTo>
                <a:lnTo>
                  <a:pt x="583237" y="179821"/>
                </a:lnTo>
                <a:lnTo>
                  <a:pt x="588332" y="184072"/>
                </a:lnTo>
                <a:lnTo>
                  <a:pt x="591610" y="189642"/>
                </a:lnTo>
                <a:lnTo>
                  <a:pt x="592864" y="195988"/>
                </a:lnTo>
                <a:lnTo>
                  <a:pt x="591886" y="202567"/>
                </a:lnTo>
                <a:lnTo>
                  <a:pt x="570563" y="266194"/>
                </a:lnTo>
                <a:lnTo>
                  <a:pt x="606478" y="322874"/>
                </a:lnTo>
                <a:lnTo>
                  <a:pt x="609011" y="329011"/>
                </a:lnTo>
                <a:lnTo>
                  <a:pt x="609320" y="335471"/>
                </a:lnTo>
                <a:lnTo>
                  <a:pt x="607471" y="341671"/>
                </a:lnTo>
                <a:lnTo>
                  <a:pt x="603532" y="347030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6"/>
          <p:cNvSpPr/>
          <p:nvPr/>
        </p:nvSpPr>
        <p:spPr>
          <a:xfrm>
            <a:off x="778149" y="4699807"/>
            <a:ext cx="239396" cy="267335"/>
          </a:xfrm>
          <a:custGeom>
            <a:avLst/>
            <a:gdLst/>
            <a:ahLst/>
            <a:cxnLst/>
            <a:rect l="l" t="t" r="r" b="b"/>
            <a:pathLst>
              <a:path w="239395" h="267335">
                <a:moveTo>
                  <a:pt x="207975" y="0"/>
                </a:moveTo>
                <a:lnTo>
                  <a:pt x="184391" y="0"/>
                </a:lnTo>
                <a:lnTo>
                  <a:pt x="182879" y="1143"/>
                </a:lnTo>
                <a:lnTo>
                  <a:pt x="181355" y="3810"/>
                </a:lnTo>
                <a:lnTo>
                  <a:pt x="31178" y="263105"/>
                </a:lnTo>
                <a:lnTo>
                  <a:pt x="30035" y="265010"/>
                </a:lnTo>
                <a:lnTo>
                  <a:pt x="31178" y="266915"/>
                </a:lnTo>
                <a:lnTo>
                  <a:pt x="54368" y="266915"/>
                </a:lnTo>
                <a:lnTo>
                  <a:pt x="55892" y="265772"/>
                </a:lnTo>
                <a:lnTo>
                  <a:pt x="57403" y="263105"/>
                </a:lnTo>
                <a:lnTo>
                  <a:pt x="207606" y="3810"/>
                </a:lnTo>
                <a:lnTo>
                  <a:pt x="208724" y="1917"/>
                </a:lnTo>
                <a:lnTo>
                  <a:pt x="207975" y="0"/>
                </a:lnTo>
                <a:close/>
              </a:path>
              <a:path w="239395" h="267335">
                <a:moveTo>
                  <a:pt x="192011" y="130048"/>
                </a:moveTo>
                <a:lnTo>
                  <a:pt x="154635" y="147198"/>
                </a:lnTo>
                <a:lnTo>
                  <a:pt x="145237" y="198094"/>
                </a:lnTo>
                <a:lnTo>
                  <a:pt x="145391" y="214684"/>
                </a:lnTo>
                <a:lnTo>
                  <a:pt x="164299" y="258217"/>
                </a:lnTo>
                <a:lnTo>
                  <a:pt x="192011" y="266153"/>
                </a:lnTo>
                <a:lnTo>
                  <a:pt x="207128" y="264092"/>
                </a:lnTo>
                <a:lnTo>
                  <a:pt x="219716" y="258217"/>
                </a:lnTo>
                <a:lnTo>
                  <a:pt x="229380" y="248992"/>
                </a:lnTo>
                <a:lnTo>
                  <a:pt x="231939" y="244106"/>
                </a:lnTo>
                <a:lnTo>
                  <a:pt x="182130" y="244106"/>
                </a:lnTo>
                <a:lnTo>
                  <a:pt x="174510" y="239547"/>
                </a:lnTo>
                <a:lnTo>
                  <a:pt x="169570" y="198094"/>
                </a:lnTo>
                <a:lnTo>
                  <a:pt x="169707" y="183576"/>
                </a:lnTo>
                <a:lnTo>
                  <a:pt x="182130" y="152095"/>
                </a:lnTo>
                <a:lnTo>
                  <a:pt x="231945" y="152095"/>
                </a:lnTo>
                <a:lnTo>
                  <a:pt x="229380" y="147198"/>
                </a:lnTo>
                <a:lnTo>
                  <a:pt x="219716" y="137977"/>
                </a:lnTo>
                <a:lnTo>
                  <a:pt x="207128" y="132107"/>
                </a:lnTo>
                <a:lnTo>
                  <a:pt x="192011" y="130048"/>
                </a:lnTo>
                <a:close/>
              </a:path>
              <a:path w="239395" h="267335">
                <a:moveTo>
                  <a:pt x="231945" y="152095"/>
                </a:moveTo>
                <a:lnTo>
                  <a:pt x="201891" y="152095"/>
                </a:lnTo>
                <a:lnTo>
                  <a:pt x="209499" y="156654"/>
                </a:lnTo>
                <a:lnTo>
                  <a:pt x="212534" y="165404"/>
                </a:lnTo>
                <a:lnTo>
                  <a:pt x="213314" y="168799"/>
                </a:lnTo>
                <a:lnTo>
                  <a:pt x="213915" y="174334"/>
                </a:lnTo>
                <a:lnTo>
                  <a:pt x="214302" y="183576"/>
                </a:lnTo>
                <a:lnTo>
                  <a:pt x="214439" y="198094"/>
                </a:lnTo>
                <a:lnTo>
                  <a:pt x="214302" y="212612"/>
                </a:lnTo>
                <a:lnTo>
                  <a:pt x="201891" y="244106"/>
                </a:lnTo>
                <a:lnTo>
                  <a:pt x="231939" y="244106"/>
                </a:lnTo>
                <a:lnTo>
                  <a:pt x="238772" y="198094"/>
                </a:lnTo>
                <a:lnTo>
                  <a:pt x="238617" y="181506"/>
                </a:lnTo>
                <a:lnTo>
                  <a:pt x="238105" y="171153"/>
                </a:lnTo>
                <a:lnTo>
                  <a:pt x="237165" y="164574"/>
                </a:lnTo>
                <a:lnTo>
                  <a:pt x="235724" y="159308"/>
                </a:lnTo>
                <a:lnTo>
                  <a:pt x="231945" y="152095"/>
                </a:lnTo>
                <a:close/>
              </a:path>
              <a:path w="239395" h="267335">
                <a:moveTo>
                  <a:pt x="46761" y="1143"/>
                </a:moveTo>
                <a:lnTo>
                  <a:pt x="9392" y="18314"/>
                </a:lnTo>
                <a:lnTo>
                  <a:pt x="0" y="69215"/>
                </a:lnTo>
                <a:lnTo>
                  <a:pt x="154" y="85803"/>
                </a:lnTo>
                <a:lnTo>
                  <a:pt x="19059" y="129325"/>
                </a:lnTo>
                <a:lnTo>
                  <a:pt x="46761" y="137261"/>
                </a:lnTo>
                <a:lnTo>
                  <a:pt x="61883" y="135200"/>
                </a:lnTo>
                <a:lnTo>
                  <a:pt x="74472" y="129325"/>
                </a:lnTo>
                <a:lnTo>
                  <a:pt x="84137" y="120100"/>
                </a:lnTo>
                <a:lnTo>
                  <a:pt x="86699" y="115214"/>
                </a:lnTo>
                <a:lnTo>
                  <a:pt x="36880" y="115214"/>
                </a:lnTo>
                <a:lnTo>
                  <a:pt x="29286" y="110642"/>
                </a:lnTo>
                <a:lnTo>
                  <a:pt x="24333" y="69215"/>
                </a:lnTo>
                <a:lnTo>
                  <a:pt x="24470" y="54689"/>
                </a:lnTo>
                <a:lnTo>
                  <a:pt x="36880" y="23190"/>
                </a:lnTo>
                <a:lnTo>
                  <a:pt x="86693" y="23190"/>
                </a:lnTo>
                <a:lnTo>
                  <a:pt x="84137" y="18314"/>
                </a:lnTo>
                <a:lnTo>
                  <a:pt x="74472" y="9085"/>
                </a:lnTo>
                <a:lnTo>
                  <a:pt x="61883" y="3206"/>
                </a:lnTo>
                <a:lnTo>
                  <a:pt x="46761" y="1143"/>
                </a:lnTo>
                <a:close/>
              </a:path>
              <a:path w="239395" h="267335">
                <a:moveTo>
                  <a:pt x="86693" y="23190"/>
                </a:moveTo>
                <a:lnTo>
                  <a:pt x="56654" y="23190"/>
                </a:lnTo>
                <a:lnTo>
                  <a:pt x="64249" y="27762"/>
                </a:lnTo>
                <a:lnTo>
                  <a:pt x="67297" y="36499"/>
                </a:lnTo>
                <a:lnTo>
                  <a:pt x="68077" y="39902"/>
                </a:lnTo>
                <a:lnTo>
                  <a:pt x="68678" y="45442"/>
                </a:lnTo>
                <a:lnTo>
                  <a:pt x="69065" y="54689"/>
                </a:lnTo>
                <a:lnTo>
                  <a:pt x="69202" y="69215"/>
                </a:lnTo>
                <a:lnTo>
                  <a:pt x="69065" y="83727"/>
                </a:lnTo>
                <a:lnTo>
                  <a:pt x="56654" y="115214"/>
                </a:lnTo>
                <a:lnTo>
                  <a:pt x="86699" y="115214"/>
                </a:lnTo>
                <a:lnTo>
                  <a:pt x="93535" y="69215"/>
                </a:lnTo>
                <a:lnTo>
                  <a:pt x="93380" y="52612"/>
                </a:lnTo>
                <a:lnTo>
                  <a:pt x="92868" y="42254"/>
                </a:lnTo>
                <a:lnTo>
                  <a:pt x="91928" y="35680"/>
                </a:lnTo>
                <a:lnTo>
                  <a:pt x="90487" y="30429"/>
                </a:lnTo>
                <a:lnTo>
                  <a:pt x="86693" y="2319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361529" y="4597809"/>
            <a:ext cx="10373269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вкладу до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</a:rPr>
              <a:t>135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000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1324" y="5550357"/>
            <a:ext cx="106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object 10"/>
          <p:cNvSpPr/>
          <p:nvPr/>
        </p:nvSpPr>
        <p:spPr>
          <a:xfrm>
            <a:off x="19771" y="5264488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Общая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сумма накоплений </a:t>
            </a:r>
            <a:r>
              <a:rPr lang="en-US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902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000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</a:p>
        </p:txBody>
      </p:sp>
      <p:pic>
        <p:nvPicPr>
          <p:cNvPr id="3074" name="Picture 2" descr="Картинки по запросу &quot;накопительная ипотека p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842">
            <a:off x="9515535" y="4885083"/>
            <a:ext cx="2801292" cy="20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17"/>
          <p:cNvSpPr/>
          <p:nvPr/>
        </p:nvSpPr>
        <p:spPr>
          <a:xfrm>
            <a:off x="9829800" y="3406510"/>
            <a:ext cx="2209801" cy="1775091"/>
          </a:xfrm>
          <a:custGeom>
            <a:avLst/>
            <a:gdLst/>
            <a:ahLst/>
            <a:cxnLst/>
            <a:rect l="l" t="t" r="r" b="b"/>
            <a:pathLst>
              <a:path w="507365" h="549275">
                <a:moveTo>
                  <a:pt x="322110" y="180630"/>
                </a:moveTo>
                <a:lnTo>
                  <a:pt x="318784" y="137134"/>
                </a:lnTo>
                <a:lnTo>
                  <a:pt x="327531" y="101099"/>
                </a:lnTo>
                <a:lnTo>
                  <a:pt x="340114" y="75385"/>
                </a:lnTo>
                <a:lnTo>
                  <a:pt x="348297" y="62850"/>
                </a:lnTo>
                <a:lnTo>
                  <a:pt x="355555" y="51186"/>
                </a:lnTo>
                <a:lnTo>
                  <a:pt x="361099" y="38723"/>
                </a:lnTo>
                <a:lnTo>
                  <a:pt x="360241" y="28800"/>
                </a:lnTo>
                <a:lnTo>
                  <a:pt x="348297" y="24750"/>
                </a:lnTo>
                <a:lnTo>
                  <a:pt x="328797" y="27442"/>
                </a:lnTo>
                <a:lnTo>
                  <a:pt x="309265" y="31942"/>
                </a:lnTo>
                <a:lnTo>
                  <a:pt x="291002" y="32883"/>
                </a:lnTo>
                <a:lnTo>
                  <a:pt x="275310" y="24903"/>
                </a:lnTo>
                <a:lnTo>
                  <a:pt x="254065" y="6537"/>
                </a:lnTo>
                <a:lnTo>
                  <a:pt x="236686" y="0"/>
                </a:lnTo>
                <a:lnTo>
                  <a:pt x="221075" y="5181"/>
                </a:lnTo>
                <a:lnTo>
                  <a:pt x="205130" y="21969"/>
                </a:lnTo>
                <a:lnTo>
                  <a:pt x="194218" y="31811"/>
                </a:lnTo>
                <a:lnTo>
                  <a:pt x="180662" y="36895"/>
                </a:lnTo>
                <a:lnTo>
                  <a:pt x="164741" y="38792"/>
                </a:lnTo>
                <a:lnTo>
                  <a:pt x="146735" y="39076"/>
                </a:lnTo>
                <a:lnTo>
                  <a:pt x="118142" y="42630"/>
                </a:lnTo>
                <a:lnTo>
                  <a:pt x="108126" y="51593"/>
                </a:lnTo>
                <a:lnTo>
                  <a:pt x="110947" y="63416"/>
                </a:lnTo>
                <a:lnTo>
                  <a:pt x="120865" y="75550"/>
                </a:lnTo>
                <a:lnTo>
                  <a:pt x="132178" y="86617"/>
                </a:lnTo>
                <a:lnTo>
                  <a:pt x="149759" y="109088"/>
                </a:lnTo>
                <a:lnTo>
                  <a:pt x="164791" y="142384"/>
                </a:lnTo>
                <a:lnTo>
                  <a:pt x="168452" y="185926"/>
                </a:lnTo>
                <a:lnTo>
                  <a:pt x="127346" y="201921"/>
                </a:lnTo>
                <a:lnTo>
                  <a:pt x="88136" y="229528"/>
                </a:lnTo>
                <a:lnTo>
                  <a:pt x="53308" y="265974"/>
                </a:lnTo>
                <a:lnTo>
                  <a:pt x="25351" y="308487"/>
                </a:lnTo>
                <a:lnTo>
                  <a:pt x="6752" y="354293"/>
                </a:lnTo>
                <a:lnTo>
                  <a:pt x="0" y="400619"/>
                </a:lnTo>
                <a:lnTo>
                  <a:pt x="4257" y="445837"/>
                </a:lnTo>
                <a:lnTo>
                  <a:pt x="41066" y="508357"/>
                </a:lnTo>
                <a:lnTo>
                  <a:pt x="75449" y="527608"/>
                </a:lnTo>
                <a:lnTo>
                  <a:pt x="121708" y="540153"/>
                </a:lnTo>
                <a:lnTo>
                  <a:pt x="180759" y="546965"/>
                </a:lnTo>
                <a:lnTo>
                  <a:pt x="253517" y="549019"/>
                </a:lnTo>
                <a:lnTo>
                  <a:pt x="326267" y="546925"/>
                </a:lnTo>
                <a:lnTo>
                  <a:pt x="385314" y="540022"/>
                </a:lnTo>
                <a:lnTo>
                  <a:pt x="431574" y="527372"/>
                </a:lnTo>
                <a:lnTo>
                  <a:pt x="465960" y="508042"/>
                </a:lnTo>
                <a:lnTo>
                  <a:pt x="502776" y="445601"/>
                </a:lnTo>
                <a:lnTo>
                  <a:pt x="507034" y="400619"/>
                </a:lnTo>
                <a:lnTo>
                  <a:pt x="499818" y="352068"/>
                </a:lnTo>
                <a:lnTo>
                  <a:pt x="479834" y="305838"/>
                </a:lnTo>
                <a:lnTo>
                  <a:pt x="449576" y="263755"/>
                </a:lnTo>
                <a:lnTo>
                  <a:pt x="411540" y="227643"/>
                </a:lnTo>
                <a:lnTo>
                  <a:pt x="368219" y="199326"/>
                </a:lnTo>
                <a:lnTo>
                  <a:pt x="322110" y="180630"/>
                </a:lnTo>
                <a:close/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8"/>
          <p:cNvSpPr/>
          <p:nvPr/>
        </p:nvSpPr>
        <p:spPr>
          <a:xfrm>
            <a:off x="10287002" y="3505200"/>
            <a:ext cx="1113083" cy="233076"/>
          </a:xfrm>
          <a:custGeom>
            <a:avLst/>
            <a:gdLst/>
            <a:ahLst/>
            <a:cxnLst/>
            <a:rect l="l" t="t" r="r" b="b"/>
            <a:pathLst>
              <a:path w="246379" h="66675">
                <a:moveTo>
                  <a:pt x="0" y="15328"/>
                </a:moveTo>
                <a:lnTo>
                  <a:pt x="23091" y="46276"/>
                </a:lnTo>
                <a:lnTo>
                  <a:pt x="46693" y="62914"/>
                </a:lnTo>
                <a:lnTo>
                  <a:pt x="68621" y="66376"/>
                </a:lnTo>
                <a:lnTo>
                  <a:pt x="86690" y="57797"/>
                </a:lnTo>
                <a:lnTo>
                  <a:pt x="102253" y="44379"/>
                </a:lnTo>
                <a:lnTo>
                  <a:pt x="115897" y="37842"/>
                </a:lnTo>
                <a:lnTo>
                  <a:pt x="129831" y="40988"/>
                </a:lnTo>
                <a:lnTo>
                  <a:pt x="146265" y="56616"/>
                </a:lnTo>
                <a:lnTo>
                  <a:pt x="157077" y="64428"/>
                </a:lnTo>
                <a:lnTo>
                  <a:pt x="169995" y="65606"/>
                </a:lnTo>
                <a:lnTo>
                  <a:pt x="183581" y="61258"/>
                </a:lnTo>
                <a:lnTo>
                  <a:pt x="196392" y="52489"/>
                </a:lnTo>
                <a:lnTo>
                  <a:pt x="216363" y="36020"/>
                </a:lnTo>
                <a:lnTo>
                  <a:pt x="232630" y="22991"/>
                </a:lnTo>
                <a:lnTo>
                  <a:pt x="243161" y="11589"/>
                </a:lnTo>
                <a:lnTo>
                  <a:pt x="245922" y="0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19"/>
          <p:cNvSpPr/>
          <p:nvPr/>
        </p:nvSpPr>
        <p:spPr>
          <a:xfrm>
            <a:off x="10562967" y="3846705"/>
            <a:ext cx="1283289" cy="252412"/>
          </a:xfrm>
          <a:custGeom>
            <a:avLst/>
            <a:gdLst/>
            <a:ahLst/>
            <a:cxnLst/>
            <a:rect l="l" t="t" r="r" b="b"/>
            <a:pathLst>
              <a:path w="294640" h="78105">
                <a:moveTo>
                  <a:pt x="0" y="46768"/>
                </a:moveTo>
                <a:lnTo>
                  <a:pt x="41241" y="70303"/>
                </a:lnTo>
                <a:lnTo>
                  <a:pt x="70994" y="77596"/>
                </a:lnTo>
                <a:lnTo>
                  <a:pt x="103664" y="68151"/>
                </a:lnTo>
                <a:lnTo>
                  <a:pt x="153657" y="41473"/>
                </a:lnTo>
                <a:lnTo>
                  <a:pt x="178035" y="25605"/>
                </a:lnTo>
                <a:lnTo>
                  <a:pt x="210131" y="8059"/>
                </a:lnTo>
                <a:lnTo>
                  <a:pt x="249108" y="0"/>
                </a:lnTo>
                <a:lnTo>
                  <a:pt x="294132" y="12593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20"/>
          <p:cNvSpPr/>
          <p:nvPr/>
        </p:nvSpPr>
        <p:spPr>
          <a:xfrm>
            <a:off x="11249483" y="3940407"/>
            <a:ext cx="558674" cy="104656"/>
          </a:xfrm>
          <a:custGeom>
            <a:avLst/>
            <a:gdLst/>
            <a:ahLst/>
            <a:cxnLst/>
            <a:rect l="l" t="t" r="r" b="b"/>
            <a:pathLst>
              <a:path w="128270" h="32385">
                <a:moveTo>
                  <a:pt x="0" y="10085"/>
                </a:moveTo>
                <a:lnTo>
                  <a:pt x="23033" y="3285"/>
                </a:lnTo>
                <a:lnTo>
                  <a:pt x="55754" y="0"/>
                </a:lnTo>
                <a:lnTo>
                  <a:pt x="92545" y="7236"/>
                </a:lnTo>
                <a:lnTo>
                  <a:pt x="127787" y="32005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29801" y="4274644"/>
            <a:ext cx="2209799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3600" dirty="0">
              <a:solidFill>
                <a:srgbClr val="AEA82C"/>
              </a:solidFill>
            </a:endParaRPr>
          </a:p>
        </p:txBody>
      </p:sp>
      <p:sp>
        <p:nvSpPr>
          <p:cNvPr id="38" name="object 5"/>
          <p:cNvSpPr txBox="1"/>
          <p:nvPr/>
        </p:nvSpPr>
        <p:spPr>
          <a:xfrm rot="18929954">
            <a:off x="8732564" y="2819181"/>
            <a:ext cx="2636578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Ваш доход</a:t>
            </a:r>
            <a:endParaRPr lang="ru-RU" sz="36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8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1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10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2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31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8" grpId="0" animBg="1"/>
      <p:bldP spid="60" grpId="0" animBg="1"/>
      <p:bldP spid="61" grpId="0" animBg="1"/>
      <p:bldP spid="62" grpId="0" animBg="1"/>
      <p:bldP spid="63" grpId="0" animBg="1"/>
      <p:bldP spid="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60530"/>
            <a:ext cx="12189002" cy="227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727075" marR="5080">
              <a:lnSpc>
                <a:spcPct val="106100"/>
              </a:lnSpc>
              <a:spcBef>
                <a:spcPts val="1935"/>
              </a:spcBef>
            </a:pPr>
            <a:endParaRPr lang="ru-RU" sz="2400" b="1" spc="10" dirty="0" smtClean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020" y="506260"/>
            <a:ext cx="10340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6078" y="414060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62845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450309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532251" y="3487661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956679" y="4042670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499606" y="4042670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13555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82960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13542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613542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301515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225445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662833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26078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670309" y="1890827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889282" y="257369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1889282" y="3121101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1889282" y="366848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575531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122914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122914" y="312110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1122914" y="366848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223202" y="-631924"/>
            <a:ext cx="3205798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</a:t>
            </a:r>
            <a:r>
              <a:rPr lang="en-US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7</a:t>
            </a: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182940"/>
            <a:ext cx="9155708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2800" dirty="0"/>
              <a:t>Гарантии и </a:t>
            </a:r>
            <a:r>
              <a:rPr lang="ru-RU" sz="2800" dirty="0" smtClean="0"/>
              <a:t>итоги реализации </a:t>
            </a:r>
          </a:p>
          <a:p>
            <a:r>
              <a:rPr lang="ru-RU" sz="2800" dirty="0" smtClean="0"/>
              <a:t>программы «Накопительная ипотека»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874035"/>
            <a:ext cx="11584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" dirty="0">
                <a:latin typeface="Arial"/>
                <a:cs typeface="Arial"/>
              </a:rPr>
              <a:t>Администрация </a:t>
            </a:r>
            <a:r>
              <a:rPr lang="ru-RU" sz="2400" b="1" spc="5" dirty="0">
                <a:latin typeface="Arial"/>
                <a:cs typeface="Arial"/>
              </a:rPr>
              <a:t>Краснодарского </a:t>
            </a:r>
            <a:r>
              <a:rPr lang="ru-RU" sz="2400" b="1" spc="40" dirty="0">
                <a:latin typeface="Arial"/>
                <a:cs typeface="Arial"/>
              </a:rPr>
              <a:t>края </a:t>
            </a:r>
            <a:r>
              <a:rPr lang="ru-RU" sz="2400" b="1" spc="-25" dirty="0" smtClean="0">
                <a:latin typeface="Arial"/>
                <a:cs typeface="Arial"/>
              </a:rPr>
              <a:t>полностью  </a:t>
            </a:r>
            <a:r>
              <a:rPr lang="ru-RU" sz="2400" b="1" spc="-5" dirty="0">
                <a:latin typeface="Arial"/>
                <a:cs typeface="Arial"/>
              </a:rPr>
              <a:t>выполняет </a:t>
            </a:r>
            <a:r>
              <a:rPr lang="ru-RU" sz="2400" b="1" spc="-50" dirty="0">
                <a:latin typeface="Arial"/>
                <a:cs typeface="Arial"/>
              </a:rPr>
              <a:t>финансовые </a:t>
            </a:r>
            <a:r>
              <a:rPr lang="ru-RU" sz="2400" b="1" spc="-15" dirty="0">
                <a:latin typeface="Arial"/>
                <a:cs typeface="Arial"/>
              </a:rPr>
              <a:t>обязательства, </a:t>
            </a:r>
            <a:r>
              <a:rPr lang="ru-RU" sz="2400" b="1" spc="5" dirty="0">
                <a:latin typeface="Arial"/>
                <a:cs typeface="Arial"/>
              </a:rPr>
              <a:t>взятые</a:t>
            </a:r>
            <a:r>
              <a:rPr lang="ru-RU" sz="2400" b="1" spc="-450" dirty="0">
                <a:latin typeface="Arial"/>
                <a:cs typeface="Arial"/>
              </a:rPr>
              <a:t> </a:t>
            </a:r>
            <a:r>
              <a:rPr lang="ru-RU" sz="2400" b="1" spc="-20" dirty="0">
                <a:latin typeface="Arial"/>
                <a:cs typeface="Arial"/>
              </a:rPr>
              <a:t>на </a:t>
            </a:r>
            <a:r>
              <a:rPr lang="ru-RU" sz="2400" b="1" spc="-35" dirty="0" smtClean="0">
                <a:latin typeface="Arial"/>
                <a:cs typeface="Arial"/>
              </a:rPr>
              <a:t>себя, </a:t>
            </a:r>
            <a:r>
              <a:rPr lang="ru-RU" sz="2400" b="1" spc="-40" dirty="0">
                <a:latin typeface="Arial"/>
                <a:cs typeface="Arial"/>
              </a:rPr>
              <a:t>в </a:t>
            </a:r>
            <a:r>
              <a:rPr lang="ru-RU" sz="2400" b="1" spc="-15" dirty="0">
                <a:latin typeface="Arial"/>
                <a:cs typeface="Arial"/>
              </a:rPr>
              <a:t>части  </a:t>
            </a:r>
            <a:r>
              <a:rPr lang="ru-RU" sz="2400" b="1" spc="10" dirty="0">
                <a:latin typeface="Arial"/>
                <a:cs typeface="Arial"/>
              </a:rPr>
              <a:t>касающейся </a:t>
            </a:r>
            <a:r>
              <a:rPr lang="ru-RU" sz="2400" b="1" spc="-15" dirty="0">
                <a:latin typeface="Arial"/>
                <a:cs typeface="Arial"/>
              </a:rPr>
              <a:t>начислений </a:t>
            </a:r>
            <a:r>
              <a:rPr lang="ru-RU" sz="2400" b="1" spc="5" dirty="0">
                <a:latin typeface="Arial"/>
                <a:cs typeface="Arial"/>
              </a:rPr>
              <a:t>и </a:t>
            </a:r>
            <a:r>
              <a:rPr lang="ru-RU" sz="2400" b="1" spc="-5" dirty="0">
                <a:latin typeface="Arial"/>
                <a:cs typeface="Arial"/>
              </a:rPr>
              <a:t>перечислений </a:t>
            </a:r>
            <a:r>
              <a:rPr lang="ru-RU" sz="2400" b="1" spc="-30" dirty="0">
                <a:latin typeface="Arial"/>
                <a:cs typeface="Arial"/>
              </a:rPr>
              <a:t>социальной </a:t>
            </a:r>
            <a:r>
              <a:rPr lang="ru-RU" sz="2400" b="1" spc="-25" dirty="0">
                <a:latin typeface="Arial"/>
                <a:cs typeface="Arial"/>
              </a:rPr>
              <a:t>выплаты  </a:t>
            </a:r>
            <a:r>
              <a:rPr lang="ru-RU" sz="2400" b="1" dirty="0">
                <a:latin typeface="Arial"/>
                <a:cs typeface="Arial"/>
              </a:rPr>
              <a:t>из</a:t>
            </a:r>
            <a:r>
              <a:rPr lang="ru-RU" sz="2400" b="1" spc="-90" dirty="0">
                <a:latin typeface="Arial"/>
                <a:cs typeface="Arial"/>
              </a:rPr>
              <a:t> </a:t>
            </a:r>
            <a:r>
              <a:rPr lang="ru-RU" sz="2400" b="1" spc="-10" dirty="0">
                <a:latin typeface="Arial"/>
                <a:cs typeface="Arial"/>
              </a:rPr>
              <a:t>средств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30" dirty="0">
                <a:latin typeface="Arial"/>
                <a:cs typeface="Arial"/>
              </a:rPr>
              <a:t>краевого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75" dirty="0">
                <a:latin typeface="Arial"/>
                <a:cs typeface="Arial"/>
              </a:rPr>
              <a:t>бюджета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-20" dirty="0">
                <a:latin typeface="Arial"/>
                <a:cs typeface="Arial"/>
              </a:rPr>
              <a:t>на</a:t>
            </a:r>
            <a:r>
              <a:rPr lang="ru-RU" sz="2400" b="1" spc="-90" dirty="0">
                <a:latin typeface="Arial"/>
                <a:cs typeface="Arial"/>
              </a:rPr>
              <a:t> </a:t>
            </a:r>
            <a:r>
              <a:rPr lang="ru-RU" sz="2400" b="1" spc="-5" dirty="0">
                <a:latin typeface="Arial"/>
                <a:cs typeface="Arial"/>
              </a:rPr>
              <a:t>счета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50" dirty="0" smtClean="0">
                <a:latin typeface="Arial"/>
                <a:cs typeface="Arial"/>
              </a:rPr>
              <a:t>граждан-участников программы.</a:t>
            </a:r>
            <a:endParaRPr lang="ru-RU" sz="24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11829" y="1803907"/>
            <a:ext cx="320413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2270</a:t>
            </a:r>
          </a:p>
          <a:p>
            <a:pPr>
              <a:lnSpc>
                <a:spcPct val="150000"/>
              </a:lnSpc>
            </a:pPr>
            <a:r>
              <a:rPr lang="ru-RU" sz="3900" b="1" spc="67" baseline="2136" dirty="0" smtClean="0">
                <a:latin typeface="Arial"/>
                <a:cs typeface="Arial"/>
              </a:rPr>
              <a:t>человек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улучшили </a:t>
            </a:r>
            <a:r>
              <a:rPr lang="ru-RU" sz="1900" spc="-15" dirty="0">
                <a:latin typeface="Noto Sans"/>
                <a:cs typeface="Noto Sans"/>
              </a:rPr>
              <a:t>свои </a:t>
            </a:r>
            <a:r>
              <a:rPr lang="ru-RU" sz="1900" spc="-15" dirty="0" smtClean="0">
                <a:latin typeface="Noto Sans"/>
                <a:cs typeface="Noto Sans"/>
              </a:rPr>
              <a:t>жилищные</a:t>
            </a:r>
          </a:p>
          <a:p>
            <a:r>
              <a:rPr lang="ru-RU" sz="1900" spc="-15" dirty="0">
                <a:latin typeface="Noto Sans"/>
                <a:cs typeface="Noto Sans"/>
              </a:rPr>
              <a:t>благодаря</a:t>
            </a:r>
            <a:r>
              <a:rPr lang="ru-RU" sz="1900" spc="5" dirty="0">
                <a:latin typeface="Noto Sans"/>
                <a:cs typeface="Noto Sans"/>
              </a:rPr>
              <a:t> </a:t>
            </a:r>
            <a:r>
              <a:rPr lang="ru-RU" sz="1900" spc="-15" dirty="0" smtClean="0">
                <a:latin typeface="Noto Sans"/>
                <a:cs typeface="Noto Sans"/>
              </a:rPr>
              <a:t>участию</a:t>
            </a:r>
          </a:p>
          <a:p>
            <a:r>
              <a:rPr lang="ru-RU" sz="1900" spc="-15" dirty="0">
                <a:latin typeface="Noto Sans"/>
                <a:cs typeface="Noto Sans"/>
              </a:rPr>
              <a:t>в</a:t>
            </a:r>
            <a:r>
              <a:rPr lang="ru-RU" sz="1900" dirty="0">
                <a:latin typeface="Noto Sans"/>
                <a:cs typeface="Noto Sans"/>
              </a:rPr>
              <a:t> </a:t>
            </a:r>
            <a:r>
              <a:rPr lang="ru-RU" sz="1900" spc="-15" dirty="0">
                <a:latin typeface="Noto Sans"/>
                <a:cs typeface="Noto Sans"/>
              </a:rPr>
              <a:t>программе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400" y="1803907"/>
            <a:ext cx="3276600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>
              <a:lnSpc>
                <a:spcPct val="150000"/>
              </a:lnSpc>
              <a:spcBef>
                <a:spcPts val="100"/>
              </a:spcBef>
              <a:tabLst>
                <a:tab pos="3993515" algn="l"/>
              </a:tabLst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pPr marL="53975">
              <a:spcBef>
                <a:spcPts val="100"/>
              </a:spcBef>
              <a:tabLst>
                <a:tab pos="3993515" algn="l"/>
              </a:tabLst>
            </a:pPr>
            <a:r>
              <a:rPr lang="ru-RU"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</a:t>
            </a:r>
            <a:r>
              <a:rPr lang="en-US"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40</a:t>
            </a:r>
            <a:endParaRPr lang="ru-RU" sz="4000" b="1" spc="1675" dirty="0" smtClean="0">
              <a:solidFill>
                <a:srgbClr val="33BCDD"/>
              </a:solidFill>
              <a:latin typeface="Arial Black" panose="020B0A04020102020204" pitchFamily="34" charset="0"/>
              <a:cs typeface="Arial"/>
            </a:endParaRPr>
          </a:p>
          <a:p>
            <a:pPr marL="53975">
              <a:lnSpc>
                <a:spcPct val="150000"/>
              </a:lnSpc>
              <a:spcBef>
                <a:spcPts val="100"/>
              </a:spcBef>
              <a:tabLst>
                <a:tab pos="3993515" algn="l"/>
              </a:tabLst>
            </a:pPr>
            <a:r>
              <a:rPr lang="ru-RU" sz="2600" b="1" dirty="0">
                <a:latin typeface="Arial"/>
                <a:cs typeface="Arial"/>
              </a:rPr>
              <a:t>млн</a:t>
            </a:r>
            <a:r>
              <a:rPr lang="ru-RU" sz="2600" b="1" dirty="0" smtClean="0">
                <a:latin typeface="Arial"/>
                <a:cs typeface="Arial"/>
              </a:rPr>
              <a:t>. рублей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 smtClean="0">
                <a:latin typeface="Noto Sans"/>
                <a:cs typeface="Noto Sans"/>
              </a:rPr>
              <a:t>перечислено </a:t>
            </a:r>
            <a:r>
              <a:rPr lang="ru-RU" sz="1900" spc="-15" dirty="0">
                <a:latin typeface="Noto Sans"/>
                <a:cs typeface="Noto Sans"/>
              </a:rPr>
              <a:t>на счета  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>
                <a:latin typeface="Noto Sans"/>
                <a:cs typeface="Noto Sans"/>
              </a:rPr>
              <a:t>участников с начала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>
                <a:latin typeface="Noto Sans"/>
                <a:cs typeface="Noto Sans"/>
              </a:rPr>
              <a:t>реализации программы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1862822"/>
            <a:ext cx="32041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r>
              <a:rPr lang="en-US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60</a:t>
            </a:r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ru-RU" sz="3900" b="1" spc="67" baseline="2136" dirty="0" smtClean="0">
                <a:latin typeface="Arial"/>
                <a:cs typeface="Arial"/>
              </a:rPr>
              <a:t>человек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являются действующими участниками программы</a:t>
            </a:r>
            <a:endParaRPr lang="ru-RU" sz="1900" spc="-15" dirty="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3376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3060000"/>
            <a:ext cx="12188953" cy="119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3638613" y="0"/>
            <a:ext cx="491477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534400" y="0"/>
            <a:ext cx="39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930400" y="0"/>
            <a:ext cx="1128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2819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058400" y="0"/>
            <a:ext cx="914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752600" y="0"/>
            <a:ext cx="10668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914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972800" y="0"/>
            <a:ext cx="1219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-1" y="0"/>
            <a:ext cx="91440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4"/>
          <p:cNvSpPr txBox="1"/>
          <p:nvPr/>
        </p:nvSpPr>
        <p:spPr>
          <a:xfrm>
            <a:off x="2328289" y="3048000"/>
            <a:ext cx="753237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Краевая программа</a:t>
            </a:r>
          </a:p>
          <a:p>
            <a:pPr marL="12700">
              <a:spcBef>
                <a:spcPts val="2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«НАКОПИТЕЛЬНАЯ ИПОТЕКА»</a:t>
            </a:r>
            <a:endParaRPr lang="ru-RU" sz="38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1079615" y="1230868"/>
            <a:ext cx="206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45" dirty="0">
                <a:solidFill>
                  <a:srgbClr val="C00000"/>
                </a:solidFill>
                <a:latin typeface="Trebuchet MS"/>
                <a:cs typeface="Trebuchet MS"/>
              </a:rPr>
              <a:t>Свое жилье?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524000" y="1676400"/>
            <a:ext cx="302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3200" b="1" spc="145" dirty="0">
                <a:solidFill>
                  <a:srgbClr val="C00000"/>
                </a:solidFill>
                <a:latin typeface="Trebuchet MS"/>
                <a:cs typeface="Trebuchet MS"/>
              </a:rPr>
              <a:t>Это реально!</a:t>
            </a:r>
            <a:endParaRPr lang="ru-RU" sz="32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2054" name="Прямоугольник 2053"/>
          <p:cNvSpPr/>
          <p:nvPr/>
        </p:nvSpPr>
        <p:spPr>
          <a:xfrm>
            <a:off x="11373" y="4267200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можно получить в ГКУ 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телефонам: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(861) 255-33-50, 251-79-90, 255-41-05, 251-78-17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 сайтах: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www.kubcenter.ru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www.gkh-kuban.ru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stagram, новый, логотип 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1905" y="6178034"/>
            <a:ext cx="4125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KUBCENTER_GOSPODDERZHKI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25436" y="617803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НАКОПИТЕЛЬНАЯ ИПОТЕКА</a:t>
            </a:r>
            <a:endParaRPr lang="ru-RU" dirty="0"/>
          </a:p>
        </p:txBody>
      </p:sp>
      <p:pic>
        <p:nvPicPr>
          <p:cNvPr id="1031" name="Picture 7" descr="вы, пробки знач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6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049" grpId="0"/>
      <p:bldP spid="2054" grpId="0"/>
      <p:bldP spid="2054" grpId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9149</TotalTime>
  <Words>399</Words>
  <Application>Microsoft Office PowerPoint</Application>
  <PresentationFormat>Произвольный</PresentationFormat>
  <Paragraphs>96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01</vt:lpstr>
      <vt:lpstr>02 </vt:lpstr>
      <vt:lpstr>Презентация PowerPoint</vt:lpstr>
      <vt:lpstr>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Селезко Игорь Сергеевич</cp:lastModifiedBy>
  <cp:revision>220</cp:revision>
  <cp:lastPrinted>2021-11-17T08:37:40Z</cp:lastPrinted>
  <dcterms:created xsi:type="dcterms:W3CDTF">2019-09-05T14:49:38Z</dcterms:created>
  <dcterms:modified xsi:type="dcterms:W3CDTF">2022-03-18T07:14:23Z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