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90" r:id="rId3"/>
    <p:sldId id="291" r:id="rId4"/>
    <p:sldId id="292" r:id="rId5"/>
    <p:sldId id="280" r:id="rId6"/>
    <p:sldId id="281" r:id="rId7"/>
    <p:sldId id="279" r:id="rId8"/>
    <p:sldId id="277" r:id="rId9"/>
    <p:sldId id="286" r:id="rId10"/>
    <p:sldId id="294" r:id="rId11"/>
    <p:sldId id="284" r:id="rId12"/>
    <p:sldId id="287" r:id="rId13"/>
    <p:sldId id="288" r:id="rId14"/>
    <p:sldId id="295" r:id="rId15"/>
  </p:sldIdLst>
  <p:sldSz cx="9144000" cy="5143500" type="screen16x9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0000"/>
    <a:srgbClr val="0000FF"/>
    <a:srgbClr val="9900FF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65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t>22.06.2018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303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t>22.06.2018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763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t>22.06.2018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438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7474"/>
            <a:ext cx="8229600" cy="8572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t>22.06.2018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22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t>22.06.2018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204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t>22.06.2018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857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t>22.06.2018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605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t>22.06.2018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848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t>22.06.2018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527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t>22.06.2018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493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t>22.06.2018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618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271" y="87474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E1FBD-8E65-4EC1-93ED-0F3CF2B9C134}" type="datetimeFigureOut">
              <a:rPr lang="ru-RU" smtClean="0"/>
              <a:t>22.06.2018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67C2C-E550-428C-B5E6-EC8817DDC938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467544" y="789552"/>
            <a:ext cx="8352928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0914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347614"/>
            <a:ext cx="8229600" cy="244827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Изменение параметров пенсионной системы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99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-20538"/>
            <a:ext cx="84969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>
                <a:solidFill>
                  <a:schemeClr val="accent2">
                    <a:lumMod val="75000"/>
                  </a:schemeClr>
                </a:solidFill>
              </a:rPr>
              <a:t>Пенсия по старости за работу </a:t>
            </a:r>
            <a:endParaRPr lang="ru-RU" sz="26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</a:rPr>
              <a:t>на Крайнем Севере менее 15 лет</a:t>
            </a:r>
            <a:endParaRPr lang="ru-RU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0308" y="1160625"/>
            <a:ext cx="43961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i="1" dirty="0" smtClean="0">
                <a:solidFill>
                  <a:srgbClr val="0000FF"/>
                </a:solidFill>
              </a:rPr>
              <a:t>действующее законодательство</a:t>
            </a:r>
            <a:endParaRPr lang="ru-RU" sz="2200" i="1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80742" y="790260"/>
            <a:ext cx="14334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Пример</a:t>
            </a:r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105319"/>
              </p:ext>
            </p:extLst>
          </p:nvPr>
        </p:nvGraphicFramePr>
        <p:xfrm>
          <a:off x="147123" y="1591513"/>
          <a:ext cx="4339288" cy="32608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61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9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290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Стаж в районах</a:t>
                      </a:r>
                      <a:r>
                        <a:rPr lang="ru-RU" sz="1600" b="1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Крайнего Севера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Возраст, с которого возникает право на пенсию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2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мужчин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женщин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лет 6 мес.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 лет 8 мес.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 года 8 мес.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 лет 4 мес.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52 года 4 мес.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 года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 лет 8 мес.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 год 8 мес.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лет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 лет 4 мес.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 год 4 мес.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лет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 год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лет 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55 лет 8 мес.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 лет 8 мес.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лет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55 лет 4 мес.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 лет 4 мес.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лет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55 лет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 лет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641766"/>
              </p:ext>
            </p:extLst>
          </p:nvPr>
        </p:nvGraphicFramePr>
        <p:xfrm>
          <a:off x="4697208" y="1591513"/>
          <a:ext cx="4339288" cy="32608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61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9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290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Стаж в районах</a:t>
                      </a:r>
                      <a:r>
                        <a:rPr lang="ru-RU" sz="1600" b="1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Крайнего Севера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Возраст, с которого возникает право на пенсию 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2020 году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2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мужчин, </a:t>
                      </a:r>
                      <a:b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1959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г.р.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женщин, </a:t>
                      </a:r>
                      <a:b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1964 г.р.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лет 6 мес.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 лет 8 мес.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53года 8 мес.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 лет 4 мес.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53 года 4 мес.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 года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 лет 8 мес.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 года 8 мес.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лет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 лет 4 мес.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 года 4 мес.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лет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 года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лет 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 лет 8 мес.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 год 8 мес.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лет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 лет 4 мес.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 год 4 мес.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лет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 лет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 год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640394" y="1160626"/>
            <a:ext cx="439610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i="1" dirty="0" smtClean="0">
                <a:solidFill>
                  <a:srgbClr val="0000FF"/>
                </a:solidFill>
              </a:rPr>
              <a:t>законопроект</a:t>
            </a:r>
            <a:endParaRPr lang="ru-RU" sz="2200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17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3"/>
          <p:cNvSpPr>
            <a:spLocks noChangeArrowheads="1"/>
          </p:cNvSpPr>
          <p:nvPr/>
        </p:nvSpPr>
        <p:spPr bwMode="gray">
          <a:xfrm>
            <a:off x="323528" y="1348953"/>
            <a:ext cx="8367642" cy="627620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23"/>
          <p:cNvSpPr>
            <a:spLocks noChangeArrowheads="1"/>
          </p:cNvSpPr>
          <p:nvPr/>
        </p:nvSpPr>
        <p:spPr bwMode="gray">
          <a:xfrm>
            <a:off x="475399" y="1004465"/>
            <a:ext cx="8061344" cy="596617"/>
          </a:xfrm>
          <a:prstGeom prst="bevel">
            <a:avLst>
              <a:gd name="adj" fmla="val 2481"/>
            </a:avLst>
          </a:prstGeom>
          <a:gradFill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18900000" scaled="1"/>
          </a:gradFill>
          <a:ln>
            <a:noFill/>
          </a:ln>
          <a:effectLst/>
        </p:spPr>
        <p:txBody>
          <a:bodyPr wrap="square" anchor="ctr"/>
          <a:lstStyle/>
          <a:p>
            <a:pPr algn="ctr">
              <a:defRPr/>
            </a:pPr>
            <a:r>
              <a:rPr lang="ru-RU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Пенсии</a:t>
            </a:r>
            <a:r>
              <a:rPr lang="ru-RU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связи с особыми условиями труда </a:t>
            </a:r>
            <a:br>
              <a:rPr lang="ru-RU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(при уплате дополнительного тарифа)</a:t>
            </a:r>
            <a:endParaRPr lang="ru-RU" sz="22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48528" y="1615277"/>
            <a:ext cx="80839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dirty="0" smtClean="0"/>
              <a:t>Список </a:t>
            </a:r>
            <a:r>
              <a:rPr lang="ru-RU" sz="2000" dirty="0"/>
              <a:t>№ </a:t>
            </a:r>
            <a:r>
              <a:rPr lang="ru-RU" sz="2000" dirty="0" smtClean="0"/>
              <a:t>1; Список </a:t>
            </a:r>
            <a:r>
              <a:rPr lang="ru-RU" sz="2000" dirty="0"/>
              <a:t>№ </a:t>
            </a:r>
            <a:r>
              <a:rPr lang="ru-RU" sz="2000" dirty="0" smtClean="0"/>
              <a:t>2; </a:t>
            </a:r>
            <a:r>
              <a:rPr lang="ru-RU" sz="2000" dirty="0"/>
              <a:t>«Малые» списки</a:t>
            </a:r>
          </a:p>
        </p:txBody>
      </p:sp>
      <p:sp>
        <p:nvSpPr>
          <p:cNvPr id="36" name="AutoShape 13"/>
          <p:cNvSpPr>
            <a:spLocks noChangeArrowheads="1"/>
          </p:cNvSpPr>
          <p:nvPr/>
        </p:nvSpPr>
        <p:spPr bwMode="gray">
          <a:xfrm>
            <a:off x="397893" y="4458688"/>
            <a:ext cx="8367642" cy="469351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7" name="AutoShape 23"/>
          <p:cNvSpPr>
            <a:spLocks noChangeArrowheads="1"/>
          </p:cNvSpPr>
          <p:nvPr/>
        </p:nvSpPr>
        <p:spPr bwMode="gray">
          <a:xfrm>
            <a:off x="484544" y="4027801"/>
            <a:ext cx="8061344" cy="517593"/>
          </a:xfrm>
          <a:prstGeom prst="bevel">
            <a:avLst>
              <a:gd name="adj" fmla="val 2481"/>
            </a:avLst>
          </a:prstGeom>
          <a:gradFill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18900000" scaled="1"/>
          </a:gradFill>
          <a:ln>
            <a:noFill/>
          </a:ln>
          <a:effectLst/>
        </p:spPr>
        <p:txBody>
          <a:bodyPr wrap="square" anchor="ctr"/>
          <a:lstStyle/>
          <a:p>
            <a:pPr algn="ctr">
              <a:defRPr/>
            </a:pP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84545" y="4027801"/>
            <a:ext cx="806134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Пенсии в </a:t>
            </a:r>
            <a:r>
              <a:rPr lang="ru-RU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связи с </a:t>
            </a:r>
            <a:r>
              <a:rPr lang="ru-RU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радиационным воздействием</a:t>
            </a:r>
            <a:endParaRPr lang="ru-RU" sz="22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39407" y="4493308"/>
            <a:ext cx="81516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Лица, пострадавшие от техногенных катастроф</a:t>
            </a:r>
            <a:endParaRPr lang="ru-RU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17636" y="-102855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Виды досрочных пенсий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(сохранение возраста)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7" name="AutoShape 13"/>
          <p:cNvSpPr>
            <a:spLocks noChangeArrowheads="1"/>
          </p:cNvSpPr>
          <p:nvPr/>
        </p:nvSpPr>
        <p:spPr bwMode="gray">
          <a:xfrm>
            <a:off x="359978" y="2567846"/>
            <a:ext cx="8413480" cy="1306871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8" name="AutoShape 23"/>
          <p:cNvSpPr>
            <a:spLocks noChangeArrowheads="1"/>
          </p:cNvSpPr>
          <p:nvPr/>
        </p:nvSpPr>
        <p:spPr bwMode="gray">
          <a:xfrm>
            <a:off x="509252" y="2246602"/>
            <a:ext cx="8061344" cy="375251"/>
          </a:xfrm>
          <a:prstGeom prst="bevel">
            <a:avLst>
              <a:gd name="adj" fmla="val 2481"/>
            </a:avLst>
          </a:prstGeom>
          <a:gradFill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18900000" scaled="1"/>
          </a:gradFill>
          <a:ln>
            <a:noFill/>
          </a:ln>
          <a:effectLst/>
        </p:spPr>
        <p:txBody>
          <a:bodyPr wrap="square" anchor="ctr"/>
          <a:lstStyle/>
          <a:p>
            <a:pPr algn="ctr">
              <a:defRPr/>
            </a:pP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97690" y="2246603"/>
            <a:ext cx="891081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Пенсии по социальным мотивам и состоянию </a:t>
            </a:r>
            <a:r>
              <a:rPr lang="ru-RU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здоровья</a:t>
            </a:r>
            <a:endParaRPr lang="ru-RU" sz="22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387804" y="2551279"/>
            <a:ext cx="836066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dirty="0" smtClean="0"/>
              <a:t>Женщины</a:t>
            </a:r>
            <a:r>
              <a:rPr lang="ru-RU" sz="2000" dirty="0"/>
              <a:t>, родившие </a:t>
            </a:r>
            <a:r>
              <a:rPr lang="ru-RU" sz="2000" dirty="0" smtClean="0"/>
              <a:t>2 </a:t>
            </a:r>
            <a:r>
              <a:rPr lang="ru-RU" sz="2000" dirty="0"/>
              <a:t>и более </a:t>
            </a:r>
            <a:r>
              <a:rPr lang="ru-RU" sz="2000" dirty="0" smtClean="0"/>
              <a:t>детей, проработавшие 12 лет в районах Крайнего Севера или 17 лет в приравненных к ним местностях ; родители  или опекуны инвалидов с детства; инвалиды вследствие военной травмы; инвалиды </a:t>
            </a:r>
            <a:r>
              <a:rPr lang="ru-RU" sz="2000" dirty="0"/>
              <a:t>по зрению 1 </a:t>
            </a:r>
            <a:r>
              <a:rPr lang="ru-RU" sz="2000" dirty="0" smtClean="0"/>
              <a:t>группы; лилипуты </a:t>
            </a:r>
            <a:r>
              <a:rPr lang="ru-RU" sz="2000" dirty="0"/>
              <a:t>(карлики</a:t>
            </a:r>
            <a:r>
              <a:rPr lang="ru-RU" sz="2000" dirty="0" smtClean="0"/>
              <a:t>) и др.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370078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169883"/>
              </p:ext>
            </p:extLst>
          </p:nvPr>
        </p:nvGraphicFramePr>
        <p:xfrm>
          <a:off x="179512" y="1002252"/>
          <a:ext cx="8784976" cy="39457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35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Подземные работы, работы с вредными условиями труда и в горячих цехах  (Список  № 1)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9652" marR="19652" marT="14739" marB="14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5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Работы с тяжелыми условиями труда (Список  № 2)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9652" marR="19652" marT="14739" marB="14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5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Работа в качестве трактористов-машинистов в сельском хозяйстве, других отраслях экономики, а также в качестве машинистов строительных, дорожных и погрузочно-разгрузочных машин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9652" marR="19652" marT="14739" marB="14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5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Работа в текстильной промышленности на работах с повышенной интенсивностью и тяжестью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9652" marR="19652" marT="14739" marB="14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95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Работа рабочих локомотивных бригад и работников отдельных категорий, непосредственно осуществляющих организацию перевозок и обеспечивающих безопасность движения на железнодорожном транспорте и метрополитене, а также в качестве водителей грузовых автомобилей непосредственно в технологическом процессе на шахтах, разрезах, в рудниках или рудных карьерах на вывозе угля, сланца, руды, породы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9652" marR="19652" marT="14739" marB="14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15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Работа в экспедициях, партиях, отрядах, на участках и в бригадах непосредственно на полевых геолого-разведочных, поисковых, топографо-геодезических, геофизических, гидрографических, гидрологических, лесоустроительных и изыскательских работах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9652" marR="19652" marT="14739" marB="14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75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Работа в качестве рабочих, мастеров (в том числе старших) непосредственно на лесозаготовках и лесосплаве, включая обслуживание механизмов и оборудования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9652" marR="19652" marT="14739" marB="14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75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Работа в качестве механизаторов (докеров-механизаторов) комплексных бригад на погрузочно-разгрузочных работах в портах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9652" marR="19652" marT="14739" marB="14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15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Работа в плавсоставе на судах морского, речного флота и флота рыбной промышленности (за исключением портовых судов, постоянно работающих в акватории порта, служебно-вспомогательных и разъездных судов, судов пригородного и внутригородского сообщения)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9652" marR="19652" marT="14739" marB="14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33468"/>
            <a:ext cx="9130512" cy="702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Категории лиц, работающих по Списку № 1, Списку № 2 и «малым» спискам 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70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3468"/>
            <a:ext cx="9130512" cy="702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Категории лиц, работающих по Списку № 1, Списку № 2 и «малым» спискам 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490518"/>
              </p:ext>
            </p:extLst>
          </p:nvPr>
        </p:nvGraphicFramePr>
        <p:xfrm>
          <a:off x="251520" y="843558"/>
          <a:ext cx="8712968" cy="43400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5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Работа в качестве водителей автобусов, троллейбусов, трамваев на регулярных городских пассажирских маршрутах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9652" marR="19652" marT="14739" marB="14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5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Работа в течение полного рабочего дня на подземных и открытых горных работах (включая личный состав горноспасательных частей) по добыче угля, сланца, руды и других полезных ископаемых и на строительстве шахт и рудников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9652" marR="19652" marT="14739" marB="14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15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Работа на судах морского флота рыбной промышленности на работах по добыче, обработке рыбы и морепродуктов, приему готовой продукции на промысле (независимо от характера выполняемой работы), а также на отдельных видах судов морского, речного флота и флота рыбной промышленности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9652" marR="19652" marT="14739" marB="14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5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Работа в летном составе гражданской авиации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9652" marR="19652" marT="14739" marB="14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5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Работа, связанная с непосредственным управлением полетами воздушных судов гражданской авиации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9652" marR="19652" marT="14739" marB="14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75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Работа в инженерно-техническом составе на работах по непосредственному обслуживанию воздушных судов гражданской авиации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9652" marR="19652" marT="14739" marB="14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75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Работа в качестве спасателей в профессиональных аварийно-спасательных службах, профессиональных аварийно-спасательных формированиях МЧС России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9652" marR="19652" marT="14739" marB="14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75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Работа с осужденными в качестве рабочих и служащих учреждений, исполняющих уголовные наказания в виде лишения свободы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9652" marR="19652" marT="14739" marB="14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655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Работа на должностях Государственной противопожарной службы  федерального органа исполнительной власти, осуществляющего функции по выработке и реализации государственной политики, нормативно-правовому регулированию в области гражданской обороны, защиты населения и территорий от чрезвычайных ситуаций природного и техногенного характера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9652" marR="19652" marT="14739" marB="14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0484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807460"/>
              </p:ext>
            </p:extLst>
          </p:nvPr>
        </p:nvGraphicFramePr>
        <p:xfrm>
          <a:off x="13488" y="843558"/>
          <a:ext cx="9095016" cy="43230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33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1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0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483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категория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максимальная величина уменьшения возраста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1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ликвидаторы ЧАЭС 1986-1987 </a:t>
                      </a:r>
                      <a:r>
                        <a:rPr lang="ru-RU" sz="800" dirty="0" err="1">
                          <a:effectLst/>
                        </a:rPr>
                        <a:t>г.г</a:t>
                      </a:r>
                      <a:r>
                        <a:rPr lang="ru-RU" sz="800" dirty="0"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10 лет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1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ликвидаторы ЧАЭС 1988-1990 </a:t>
                      </a:r>
                      <a:r>
                        <a:rPr lang="ru-RU" sz="800" dirty="0" err="1">
                          <a:effectLst/>
                        </a:rPr>
                        <a:t>г.г</a:t>
                      </a:r>
                      <a:r>
                        <a:rPr lang="ru-RU" sz="800" dirty="0"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5 лет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3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граждане, эвакуированные из зоны отчуждения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10 лет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20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граждане, постоянно проживавшие (проживающие), работающие в зоне отселения 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до 7 лет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9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5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граждане, постоянно проживающие (работающие) в зоне проживания с правом на отселение, а также выехавшие добровольно из указанной зоны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до 5 лет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9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граждане, постоянно проживающие (работающие) в зоне проживания с льготным социально-экономическим статусом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до 3 лет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20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7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граждане, получившие или перенесшие лучевую болезнь и другие заболевания вследствие катастрофы на ЧАЭС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5 лет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2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8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граждане, занятые на эксплуатации ЧАЭС и работах в зоне </a:t>
                      </a:r>
                      <a:r>
                        <a:rPr lang="ru-RU" sz="800" dirty="0" smtClean="0">
                          <a:effectLst/>
                        </a:rPr>
                        <a:t>отчуждения</a:t>
                      </a: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5 лет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9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граждане, ставшие инвалидами вследствие катастрофы на ЧАЭС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10 лет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20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10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ликвидаторы аварии на ПО «Маяк» 1957-1958 </a:t>
                      </a:r>
                      <a:r>
                        <a:rPr lang="ru-RU" sz="800" dirty="0" err="1">
                          <a:effectLst/>
                        </a:rPr>
                        <a:t>г.г</a:t>
                      </a:r>
                      <a:r>
                        <a:rPr lang="ru-RU" sz="800" dirty="0">
                          <a:effectLst/>
                        </a:rPr>
                        <a:t>. и сбросов радиоактивных отходов в реку </a:t>
                      </a:r>
                      <a:r>
                        <a:rPr lang="ru-RU" sz="800" dirty="0" err="1">
                          <a:effectLst/>
                        </a:rPr>
                        <a:t>Теча</a:t>
                      </a:r>
                      <a:r>
                        <a:rPr lang="ru-RU" sz="800" dirty="0">
                          <a:effectLst/>
                        </a:rPr>
                        <a:t> в 1949 - 1956 </a:t>
                      </a:r>
                      <a:r>
                        <a:rPr lang="ru-RU" sz="800" dirty="0" err="1">
                          <a:effectLst/>
                        </a:rPr>
                        <a:t>г.г</a:t>
                      </a:r>
                      <a:r>
                        <a:rPr lang="ru-RU" sz="800" dirty="0">
                          <a:effectLst/>
                        </a:rPr>
                        <a:t>.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10 лет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20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11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ликвидаторы аварии на ПО «Маяк» 1959-1961 </a:t>
                      </a:r>
                      <a:r>
                        <a:rPr lang="ru-RU" sz="800" dirty="0" err="1">
                          <a:effectLst/>
                        </a:rPr>
                        <a:t>г.г</a:t>
                      </a:r>
                      <a:r>
                        <a:rPr lang="ru-RU" sz="800" dirty="0">
                          <a:effectLst/>
                        </a:rPr>
                        <a:t>. и сбросов радиоактивных отходов в реку </a:t>
                      </a:r>
                      <a:r>
                        <a:rPr lang="ru-RU" sz="800" dirty="0" err="1">
                          <a:effectLst/>
                        </a:rPr>
                        <a:t>Теча</a:t>
                      </a:r>
                      <a:r>
                        <a:rPr lang="ru-RU" sz="800" dirty="0">
                          <a:effectLst/>
                        </a:rPr>
                        <a:t> в 1957 - 1962 </a:t>
                      </a:r>
                      <a:r>
                        <a:rPr lang="ru-RU" sz="800" dirty="0" err="1">
                          <a:effectLst/>
                        </a:rPr>
                        <a:t>г.г</a:t>
                      </a:r>
                      <a:r>
                        <a:rPr lang="ru-RU" sz="800" dirty="0">
                          <a:effectLst/>
                        </a:rPr>
                        <a:t>.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5 лет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9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12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граждане, эвакуированные, а также добровольно выехавшие из населенных пунктов, пострадавших вследствие аварии на ПО «Маяк» и сбросов радиоактивных отходов в реку </a:t>
                      </a:r>
                      <a:r>
                        <a:rPr lang="ru-RU" sz="800" dirty="0" err="1">
                          <a:effectLst/>
                        </a:rPr>
                        <a:t>Теча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10 лет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337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13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граждане, проживающие в населенных пунктах, пострадавших вследствие аварии на ПО «Маяк» и сбросов радиоактивных отходов в реку </a:t>
                      </a:r>
                      <a:r>
                        <a:rPr lang="ru-RU" sz="800" dirty="0" err="1">
                          <a:effectLst/>
                        </a:rPr>
                        <a:t>Теча</a:t>
                      </a:r>
                      <a:r>
                        <a:rPr lang="ru-RU" sz="800" dirty="0">
                          <a:effectLst/>
                        </a:rPr>
                        <a:t>, где доза облучения свыше 1 </a:t>
                      </a:r>
                      <a:r>
                        <a:rPr lang="ru-RU" sz="800" dirty="0" err="1">
                          <a:effectLst/>
                        </a:rPr>
                        <a:t>мЗв</a:t>
                      </a:r>
                      <a:r>
                        <a:rPr lang="ru-RU" sz="800" dirty="0">
                          <a:effectLst/>
                        </a:rPr>
                        <a:t> (0,1 бэр), а также выехавшие добровольно из них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до 5 лет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337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14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граждане, указанные в графах 1-6 и 10-13 таблицы, одновременно имеющие право на досрочную страховую пенсию по стрости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суммирование льгот по уменьшению возраста, но не более 10 лет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20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15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граждане из подразделений особого риска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10 лет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20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16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граждане, пострадавшие вследствие ядерных испытаний на Семипалатинском полигоне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10 лет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25" marR="35225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-20538"/>
            <a:ext cx="9130512" cy="702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Категори</a:t>
            </a:r>
            <a:r>
              <a:rPr lang="ru-RU" altLang="ru-RU" sz="2800" b="1" dirty="0">
                <a:solidFill>
                  <a:schemeClr val="accent2">
                    <a:lumMod val="75000"/>
                  </a:schemeClr>
                </a:solidFill>
              </a:rPr>
              <a:t>и</a:t>
            </a:r>
            <a:r>
              <a:rPr lang="ru-RU" alt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лиц, пострадавших от техногенных катастроф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509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Полилиния 91"/>
          <p:cNvSpPr/>
          <p:nvPr/>
        </p:nvSpPr>
        <p:spPr>
          <a:xfrm>
            <a:off x="1538384" y="3167310"/>
            <a:ext cx="1305425" cy="994886"/>
          </a:xfrm>
          <a:custGeom>
            <a:avLst/>
            <a:gdLst>
              <a:gd name="connsiteX0" fmla="*/ 0 w 1581150"/>
              <a:gd name="connsiteY0" fmla="*/ 1609725 h 1609725"/>
              <a:gd name="connsiteX1" fmla="*/ 200025 w 1581150"/>
              <a:gd name="connsiteY1" fmla="*/ 1019175 h 1609725"/>
              <a:gd name="connsiteX2" fmla="*/ 676275 w 1581150"/>
              <a:gd name="connsiteY2" fmla="*/ 476250 h 1609725"/>
              <a:gd name="connsiteX3" fmla="*/ 1143000 w 1581150"/>
              <a:gd name="connsiteY3" fmla="*/ 123825 h 1609725"/>
              <a:gd name="connsiteX4" fmla="*/ 1581150 w 1581150"/>
              <a:gd name="connsiteY4" fmla="*/ 0 h 1609725"/>
              <a:gd name="connsiteX5" fmla="*/ 1581150 w 1581150"/>
              <a:gd name="connsiteY5" fmla="*/ 0 h 1609725"/>
              <a:gd name="connsiteX6" fmla="*/ 1581150 w 1581150"/>
              <a:gd name="connsiteY6" fmla="*/ 0 h 1609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150" h="1609725">
                <a:moveTo>
                  <a:pt x="0" y="1609725"/>
                </a:moveTo>
                <a:cubicBezTo>
                  <a:pt x="43656" y="1408906"/>
                  <a:pt x="87313" y="1208087"/>
                  <a:pt x="200025" y="1019175"/>
                </a:cubicBezTo>
                <a:cubicBezTo>
                  <a:pt x="312737" y="830263"/>
                  <a:pt x="519113" y="625475"/>
                  <a:pt x="676275" y="476250"/>
                </a:cubicBezTo>
                <a:cubicBezTo>
                  <a:pt x="833437" y="327025"/>
                  <a:pt x="992188" y="203200"/>
                  <a:pt x="1143000" y="123825"/>
                </a:cubicBezTo>
                <a:cubicBezTo>
                  <a:pt x="1293812" y="44450"/>
                  <a:pt x="1581150" y="0"/>
                  <a:pt x="1581150" y="0"/>
                </a:cubicBezTo>
                <a:lnTo>
                  <a:pt x="1581150" y="0"/>
                </a:lnTo>
                <a:lnTo>
                  <a:pt x="1581150" y="0"/>
                </a:lnTo>
              </a:path>
            </a:pathLst>
          </a:custGeom>
          <a:noFill/>
          <a:ln>
            <a:solidFill>
              <a:schemeClr val="bg2">
                <a:lumMod val="25000"/>
              </a:schemeClr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Полилиния 90"/>
          <p:cNvSpPr/>
          <p:nvPr/>
        </p:nvSpPr>
        <p:spPr>
          <a:xfrm>
            <a:off x="1159703" y="3635000"/>
            <a:ext cx="981769" cy="751017"/>
          </a:xfrm>
          <a:custGeom>
            <a:avLst/>
            <a:gdLst>
              <a:gd name="connsiteX0" fmla="*/ 0 w 1581150"/>
              <a:gd name="connsiteY0" fmla="*/ 1609725 h 1609725"/>
              <a:gd name="connsiteX1" fmla="*/ 200025 w 1581150"/>
              <a:gd name="connsiteY1" fmla="*/ 1019175 h 1609725"/>
              <a:gd name="connsiteX2" fmla="*/ 676275 w 1581150"/>
              <a:gd name="connsiteY2" fmla="*/ 476250 h 1609725"/>
              <a:gd name="connsiteX3" fmla="*/ 1143000 w 1581150"/>
              <a:gd name="connsiteY3" fmla="*/ 123825 h 1609725"/>
              <a:gd name="connsiteX4" fmla="*/ 1581150 w 1581150"/>
              <a:gd name="connsiteY4" fmla="*/ 0 h 1609725"/>
              <a:gd name="connsiteX5" fmla="*/ 1581150 w 1581150"/>
              <a:gd name="connsiteY5" fmla="*/ 0 h 1609725"/>
              <a:gd name="connsiteX6" fmla="*/ 1581150 w 1581150"/>
              <a:gd name="connsiteY6" fmla="*/ 0 h 1609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150" h="1609725">
                <a:moveTo>
                  <a:pt x="0" y="1609725"/>
                </a:moveTo>
                <a:cubicBezTo>
                  <a:pt x="43656" y="1408906"/>
                  <a:pt x="87313" y="1208087"/>
                  <a:pt x="200025" y="1019175"/>
                </a:cubicBezTo>
                <a:cubicBezTo>
                  <a:pt x="312737" y="830263"/>
                  <a:pt x="519113" y="625475"/>
                  <a:pt x="676275" y="476250"/>
                </a:cubicBezTo>
                <a:cubicBezTo>
                  <a:pt x="833437" y="327025"/>
                  <a:pt x="992188" y="203200"/>
                  <a:pt x="1143000" y="123825"/>
                </a:cubicBezTo>
                <a:cubicBezTo>
                  <a:pt x="1293812" y="44450"/>
                  <a:pt x="1581150" y="0"/>
                  <a:pt x="1581150" y="0"/>
                </a:cubicBezTo>
                <a:lnTo>
                  <a:pt x="1581150" y="0"/>
                </a:lnTo>
                <a:lnTo>
                  <a:pt x="1581150" y="0"/>
                </a:lnTo>
              </a:path>
            </a:pathLst>
          </a:custGeom>
          <a:noFill/>
          <a:ln>
            <a:solidFill>
              <a:srgbClr val="9900FF"/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Полилиния 89"/>
          <p:cNvSpPr/>
          <p:nvPr/>
        </p:nvSpPr>
        <p:spPr>
          <a:xfrm>
            <a:off x="788980" y="4071599"/>
            <a:ext cx="615917" cy="513405"/>
          </a:xfrm>
          <a:custGeom>
            <a:avLst/>
            <a:gdLst>
              <a:gd name="connsiteX0" fmla="*/ 0 w 1581150"/>
              <a:gd name="connsiteY0" fmla="*/ 1609725 h 1609725"/>
              <a:gd name="connsiteX1" fmla="*/ 200025 w 1581150"/>
              <a:gd name="connsiteY1" fmla="*/ 1019175 h 1609725"/>
              <a:gd name="connsiteX2" fmla="*/ 676275 w 1581150"/>
              <a:gd name="connsiteY2" fmla="*/ 476250 h 1609725"/>
              <a:gd name="connsiteX3" fmla="*/ 1143000 w 1581150"/>
              <a:gd name="connsiteY3" fmla="*/ 123825 h 1609725"/>
              <a:gd name="connsiteX4" fmla="*/ 1581150 w 1581150"/>
              <a:gd name="connsiteY4" fmla="*/ 0 h 1609725"/>
              <a:gd name="connsiteX5" fmla="*/ 1581150 w 1581150"/>
              <a:gd name="connsiteY5" fmla="*/ 0 h 1609725"/>
              <a:gd name="connsiteX6" fmla="*/ 1581150 w 1581150"/>
              <a:gd name="connsiteY6" fmla="*/ 0 h 1609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150" h="1609725">
                <a:moveTo>
                  <a:pt x="0" y="1609725"/>
                </a:moveTo>
                <a:cubicBezTo>
                  <a:pt x="43656" y="1408906"/>
                  <a:pt x="87313" y="1208087"/>
                  <a:pt x="200025" y="1019175"/>
                </a:cubicBezTo>
                <a:cubicBezTo>
                  <a:pt x="312737" y="830263"/>
                  <a:pt x="519113" y="625475"/>
                  <a:pt x="676275" y="476250"/>
                </a:cubicBezTo>
                <a:cubicBezTo>
                  <a:pt x="833437" y="327025"/>
                  <a:pt x="992188" y="203200"/>
                  <a:pt x="1143000" y="123825"/>
                </a:cubicBezTo>
                <a:cubicBezTo>
                  <a:pt x="1293812" y="44450"/>
                  <a:pt x="1581150" y="0"/>
                  <a:pt x="1581150" y="0"/>
                </a:cubicBezTo>
                <a:lnTo>
                  <a:pt x="1581150" y="0"/>
                </a:lnTo>
                <a:lnTo>
                  <a:pt x="1581150" y="0"/>
                </a:lnTo>
              </a:path>
            </a:pathLst>
          </a:custGeom>
          <a:noFill/>
          <a:ln>
            <a:solidFill>
              <a:srgbClr val="0000FF"/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323528" y="4850681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683568" y="4623978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683568" y="4629704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flipV="1">
            <a:off x="1043608" y="4403001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1043608" y="4408727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flipV="1">
            <a:off x="1403648" y="4182024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1403648" y="4187750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flipV="1">
            <a:off x="1763688" y="3961047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1763688" y="3966772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 flipV="1">
            <a:off x="2123728" y="3740070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2123728" y="3745796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 flipV="1">
            <a:off x="2483768" y="3519093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2483768" y="3524819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 flipV="1">
            <a:off x="2843808" y="3298116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2843808" y="3303842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3203848" y="3077139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>
            <a:off x="3203848" y="3082865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 flipV="1">
            <a:off x="3563888" y="2856162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3563888" y="2861888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V="1">
            <a:off x="3923928" y="2635185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>
            <a:off x="3923928" y="2640911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 flipV="1">
            <a:off x="4283968" y="2414208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>
            <a:off x="4283968" y="2419934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 flipV="1">
            <a:off x="4644008" y="2193231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>
            <a:off x="4644008" y="2198957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 flipV="1">
            <a:off x="5004048" y="1972254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>
            <a:off x="5004048" y="1977980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flipV="1">
            <a:off x="5364088" y="1751277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>
            <a:off x="5364088" y="1757003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/>
          <p:cNvCxnSpPr/>
          <p:nvPr/>
        </p:nvCxnSpPr>
        <p:spPr>
          <a:xfrm flipV="1">
            <a:off x="5724128" y="1530300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>
            <a:off x="5724128" y="1536025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единительная линия 124"/>
          <p:cNvCxnSpPr/>
          <p:nvPr/>
        </p:nvCxnSpPr>
        <p:spPr>
          <a:xfrm flipV="1">
            <a:off x="6084168" y="1309323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>
            <a:off x="6084168" y="1315049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Прямая соединительная линия 126"/>
          <p:cNvCxnSpPr/>
          <p:nvPr/>
        </p:nvCxnSpPr>
        <p:spPr>
          <a:xfrm flipV="1">
            <a:off x="6444208" y="1088346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>
            <a:off x="6444208" y="1094072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539553" y="4801021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2019</a:t>
            </a:r>
            <a:endParaRPr lang="ru-RU" sz="1200" dirty="0"/>
          </a:p>
        </p:txBody>
      </p:sp>
      <p:sp>
        <p:nvSpPr>
          <p:cNvPr id="131" name="TextBox 130"/>
          <p:cNvSpPr txBox="1"/>
          <p:nvPr/>
        </p:nvSpPr>
        <p:spPr>
          <a:xfrm>
            <a:off x="904794" y="4582939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2020</a:t>
            </a:r>
            <a:endParaRPr lang="ru-RU" sz="1200" dirty="0"/>
          </a:p>
        </p:txBody>
      </p:sp>
      <p:sp>
        <p:nvSpPr>
          <p:cNvPr id="132" name="TextBox 131"/>
          <p:cNvSpPr txBox="1"/>
          <p:nvPr/>
        </p:nvSpPr>
        <p:spPr>
          <a:xfrm>
            <a:off x="1247293" y="4375148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2021</a:t>
            </a:r>
            <a:endParaRPr lang="ru-RU" sz="1200" dirty="0"/>
          </a:p>
        </p:txBody>
      </p:sp>
      <p:sp>
        <p:nvSpPr>
          <p:cNvPr id="133" name="TextBox 132"/>
          <p:cNvSpPr txBox="1"/>
          <p:nvPr/>
        </p:nvSpPr>
        <p:spPr>
          <a:xfrm>
            <a:off x="1624874" y="416219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2022</a:t>
            </a:r>
            <a:endParaRPr lang="ru-RU" sz="1200" dirty="0"/>
          </a:p>
        </p:txBody>
      </p:sp>
      <p:sp>
        <p:nvSpPr>
          <p:cNvPr id="134" name="TextBox 133"/>
          <p:cNvSpPr txBox="1"/>
          <p:nvPr/>
        </p:nvSpPr>
        <p:spPr>
          <a:xfrm>
            <a:off x="1984914" y="393017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2023</a:t>
            </a:r>
            <a:endParaRPr lang="ru-RU" sz="1200" dirty="0"/>
          </a:p>
        </p:txBody>
      </p:sp>
      <p:sp>
        <p:nvSpPr>
          <p:cNvPr id="135" name="TextBox 134"/>
          <p:cNvSpPr txBox="1"/>
          <p:nvPr/>
        </p:nvSpPr>
        <p:spPr>
          <a:xfrm>
            <a:off x="2344954" y="372242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2024</a:t>
            </a:r>
            <a:endParaRPr lang="ru-RU" sz="1200" dirty="0"/>
          </a:p>
        </p:txBody>
      </p:sp>
      <p:sp>
        <p:nvSpPr>
          <p:cNvPr id="136" name="TextBox 135"/>
          <p:cNvSpPr txBox="1"/>
          <p:nvPr/>
        </p:nvSpPr>
        <p:spPr>
          <a:xfrm>
            <a:off x="2678657" y="3489853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2025</a:t>
            </a:r>
            <a:endParaRPr lang="ru-RU" sz="1200" dirty="0"/>
          </a:p>
        </p:txBody>
      </p:sp>
      <p:sp>
        <p:nvSpPr>
          <p:cNvPr id="137" name="TextBox 136"/>
          <p:cNvSpPr txBox="1"/>
          <p:nvPr/>
        </p:nvSpPr>
        <p:spPr>
          <a:xfrm>
            <a:off x="3065034" y="3282103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2026</a:t>
            </a:r>
            <a:endParaRPr lang="ru-RU" sz="1200" dirty="0"/>
          </a:p>
        </p:txBody>
      </p:sp>
      <p:sp>
        <p:nvSpPr>
          <p:cNvPr id="138" name="TextBox 137"/>
          <p:cNvSpPr txBox="1"/>
          <p:nvPr/>
        </p:nvSpPr>
        <p:spPr>
          <a:xfrm>
            <a:off x="3425074" y="306343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2027</a:t>
            </a:r>
            <a:endParaRPr lang="ru-RU" sz="1200" dirty="0"/>
          </a:p>
        </p:txBody>
      </p:sp>
      <p:sp>
        <p:nvSpPr>
          <p:cNvPr id="139" name="TextBox 138"/>
          <p:cNvSpPr txBox="1"/>
          <p:nvPr/>
        </p:nvSpPr>
        <p:spPr>
          <a:xfrm>
            <a:off x="3785113" y="2841781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2028</a:t>
            </a:r>
            <a:endParaRPr lang="ru-RU" sz="1200" dirty="0"/>
          </a:p>
        </p:txBody>
      </p:sp>
      <p:sp>
        <p:nvSpPr>
          <p:cNvPr id="140" name="TextBox 139"/>
          <p:cNvSpPr txBox="1"/>
          <p:nvPr/>
        </p:nvSpPr>
        <p:spPr>
          <a:xfrm>
            <a:off x="4089130" y="2625757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2029</a:t>
            </a:r>
            <a:endParaRPr lang="ru-RU" sz="1200" dirty="0"/>
          </a:p>
        </p:txBody>
      </p:sp>
      <p:sp>
        <p:nvSpPr>
          <p:cNvPr id="141" name="TextBox 140"/>
          <p:cNvSpPr txBox="1"/>
          <p:nvPr/>
        </p:nvSpPr>
        <p:spPr>
          <a:xfrm>
            <a:off x="4505194" y="2364001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2030</a:t>
            </a:r>
            <a:endParaRPr lang="ru-RU" sz="1200" dirty="0"/>
          </a:p>
        </p:txBody>
      </p:sp>
      <p:sp>
        <p:nvSpPr>
          <p:cNvPr id="142" name="TextBox 141"/>
          <p:cNvSpPr txBox="1"/>
          <p:nvPr/>
        </p:nvSpPr>
        <p:spPr>
          <a:xfrm>
            <a:off x="4865234" y="2156252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2031</a:t>
            </a:r>
            <a:endParaRPr lang="ru-RU" sz="1200" dirty="0"/>
          </a:p>
        </p:txBody>
      </p:sp>
      <p:sp>
        <p:nvSpPr>
          <p:cNvPr id="143" name="TextBox 142"/>
          <p:cNvSpPr txBox="1"/>
          <p:nvPr/>
        </p:nvSpPr>
        <p:spPr>
          <a:xfrm>
            <a:off x="5225274" y="1948503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2032</a:t>
            </a:r>
            <a:endParaRPr lang="ru-RU" sz="1200" dirty="0"/>
          </a:p>
        </p:txBody>
      </p:sp>
      <p:sp>
        <p:nvSpPr>
          <p:cNvPr id="144" name="TextBox 143"/>
          <p:cNvSpPr txBox="1"/>
          <p:nvPr/>
        </p:nvSpPr>
        <p:spPr>
          <a:xfrm>
            <a:off x="5585314" y="172983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2033</a:t>
            </a:r>
            <a:endParaRPr lang="ru-RU" sz="1200" dirty="0"/>
          </a:p>
        </p:txBody>
      </p:sp>
      <p:sp>
        <p:nvSpPr>
          <p:cNvPr id="145" name="TextBox 144"/>
          <p:cNvSpPr txBox="1"/>
          <p:nvPr/>
        </p:nvSpPr>
        <p:spPr>
          <a:xfrm>
            <a:off x="5945354" y="1522087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2034</a:t>
            </a:r>
            <a:endParaRPr lang="ru-RU" sz="1200" dirty="0"/>
          </a:p>
        </p:txBody>
      </p:sp>
      <p:sp>
        <p:nvSpPr>
          <p:cNvPr id="146" name="TextBox 145"/>
          <p:cNvSpPr txBox="1"/>
          <p:nvPr/>
        </p:nvSpPr>
        <p:spPr>
          <a:xfrm>
            <a:off x="6289722" y="1275607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2035</a:t>
            </a:r>
            <a:endParaRPr lang="ru-RU" sz="1200" dirty="0"/>
          </a:p>
        </p:txBody>
      </p:sp>
      <p:sp>
        <p:nvSpPr>
          <p:cNvPr id="147" name="TextBox 146"/>
          <p:cNvSpPr txBox="1"/>
          <p:nvPr/>
        </p:nvSpPr>
        <p:spPr>
          <a:xfrm>
            <a:off x="6660233" y="1067857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2036</a:t>
            </a:r>
            <a:endParaRPr lang="ru-RU" sz="1200" dirty="0"/>
          </a:p>
        </p:txBody>
      </p:sp>
      <p:sp>
        <p:nvSpPr>
          <p:cNvPr id="164" name="TextBox 163"/>
          <p:cNvSpPr txBox="1"/>
          <p:nvPr/>
        </p:nvSpPr>
        <p:spPr>
          <a:xfrm>
            <a:off x="3975588" y="1949432"/>
            <a:ext cx="511256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200" b="1" i="1" dirty="0" smtClean="0">
                <a:solidFill>
                  <a:srgbClr val="C00000"/>
                </a:solidFill>
              </a:rPr>
              <a:t>Если 60 лет </a:t>
            </a:r>
          </a:p>
          <a:p>
            <a:pPr algn="r"/>
            <a:r>
              <a:rPr lang="ru-RU" sz="2200" b="1" i="1" dirty="0" smtClean="0">
                <a:solidFill>
                  <a:srgbClr val="C00000"/>
                </a:solidFill>
              </a:rPr>
              <a:t>исполняется в 2019 году, </a:t>
            </a:r>
          </a:p>
          <a:p>
            <a:pPr algn="r"/>
            <a:r>
              <a:rPr lang="ru-RU" sz="2200" b="1" i="1" dirty="0" smtClean="0">
                <a:solidFill>
                  <a:srgbClr val="C00000"/>
                </a:solidFill>
              </a:rPr>
              <a:t>то пенсия назначается через год </a:t>
            </a:r>
          </a:p>
          <a:p>
            <a:pPr algn="r"/>
            <a:r>
              <a:rPr lang="ru-RU" sz="2200" b="1" i="1" dirty="0" smtClean="0">
                <a:solidFill>
                  <a:srgbClr val="C00000"/>
                </a:solidFill>
              </a:rPr>
              <a:t>(в 2020 году), </a:t>
            </a:r>
            <a:br>
              <a:rPr lang="ru-RU" sz="2200" b="1" i="1" dirty="0" smtClean="0">
                <a:solidFill>
                  <a:srgbClr val="C00000"/>
                </a:solidFill>
              </a:rPr>
            </a:br>
            <a:r>
              <a:rPr lang="ru-RU" sz="2200" b="1" i="1" dirty="0" smtClean="0">
                <a:solidFill>
                  <a:srgbClr val="C00000"/>
                </a:solidFill>
              </a:rPr>
              <a:t>если в 2020 – то через 2 года </a:t>
            </a:r>
          </a:p>
          <a:p>
            <a:pPr algn="r"/>
            <a:r>
              <a:rPr lang="ru-RU" sz="2200" b="1" i="1" dirty="0" smtClean="0">
                <a:solidFill>
                  <a:srgbClr val="C00000"/>
                </a:solidFill>
              </a:rPr>
              <a:t>(в 2022 году),</a:t>
            </a:r>
            <a:br>
              <a:rPr lang="ru-RU" sz="2200" b="1" i="1" dirty="0" smtClean="0">
                <a:solidFill>
                  <a:srgbClr val="C00000"/>
                </a:solidFill>
              </a:rPr>
            </a:br>
            <a:r>
              <a:rPr lang="ru-RU" sz="2200" b="1" i="1" dirty="0" smtClean="0">
                <a:solidFill>
                  <a:srgbClr val="C00000"/>
                </a:solidFill>
              </a:rPr>
              <a:t>……..,</a:t>
            </a:r>
          </a:p>
          <a:p>
            <a:pPr algn="r"/>
            <a:r>
              <a:rPr lang="ru-RU" sz="2200" b="1" i="1" dirty="0" smtClean="0">
                <a:solidFill>
                  <a:srgbClr val="C00000"/>
                </a:solidFill>
              </a:rPr>
              <a:t>если в 2023 и позднее – то через 5 лет </a:t>
            </a:r>
            <a:br>
              <a:rPr lang="ru-RU" sz="2200" b="1" i="1" dirty="0" smtClean="0">
                <a:solidFill>
                  <a:srgbClr val="C00000"/>
                </a:solidFill>
              </a:rPr>
            </a:br>
            <a:r>
              <a:rPr lang="ru-RU" sz="2200" b="1" i="1" dirty="0" smtClean="0">
                <a:solidFill>
                  <a:srgbClr val="C00000"/>
                </a:solidFill>
              </a:rPr>
              <a:t>(в 2028 году и позже)</a:t>
            </a:r>
            <a:endParaRPr lang="ru-RU" sz="2200" b="1" i="1" dirty="0">
              <a:solidFill>
                <a:srgbClr val="C00000"/>
              </a:solidFill>
            </a:endParaRPr>
          </a:p>
        </p:txBody>
      </p:sp>
      <p:pic>
        <p:nvPicPr>
          <p:cNvPr id="165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1471" y="3518479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897" y="3955078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828" y="4410527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821" y="2640114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9" y="3065074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2" name="Скругленная соединительная линия 81"/>
          <p:cNvCxnSpPr/>
          <p:nvPr/>
        </p:nvCxnSpPr>
        <p:spPr>
          <a:xfrm flipV="1">
            <a:off x="323528" y="4582897"/>
            <a:ext cx="360040" cy="251683"/>
          </a:xfrm>
          <a:prstGeom prst="curvedConnector3">
            <a:avLst>
              <a:gd name="adj1" fmla="val -21430"/>
            </a:avLst>
          </a:prstGeom>
          <a:ln w="38100">
            <a:solidFill>
              <a:srgbClr val="00B05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Полилиния 92"/>
          <p:cNvSpPr/>
          <p:nvPr/>
        </p:nvSpPr>
        <p:spPr>
          <a:xfrm>
            <a:off x="1943708" y="2745674"/>
            <a:ext cx="1644112" cy="1194866"/>
          </a:xfrm>
          <a:custGeom>
            <a:avLst/>
            <a:gdLst>
              <a:gd name="connsiteX0" fmla="*/ 0 w 1581150"/>
              <a:gd name="connsiteY0" fmla="*/ 1609725 h 1609725"/>
              <a:gd name="connsiteX1" fmla="*/ 200025 w 1581150"/>
              <a:gd name="connsiteY1" fmla="*/ 1019175 h 1609725"/>
              <a:gd name="connsiteX2" fmla="*/ 676275 w 1581150"/>
              <a:gd name="connsiteY2" fmla="*/ 476250 h 1609725"/>
              <a:gd name="connsiteX3" fmla="*/ 1143000 w 1581150"/>
              <a:gd name="connsiteY3" fmla="*/ 123825 h 1609725"/>
              <a:gd name="connsiteX4" fmla="*/ 1581150 w 1581150"/>
              <a:gd name="connsiteY4" fmla="*/ 0 h 1609725"/>
              <a:gd name="connsiteX5" fmla="*/ 1581150 w 1581150"/>
              <a:gd name="connsiteY5" fmla="*/ 0 h 1609725"/>
              <a:gd name="connsiteX6" fmla="*/ 1581150 w 1581150"/>
              <a:gd name="connsiteY6" fmla="*/ 0 h 1609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150" h="1609725">
                <a:moveTo>
                  <a:pt x="0" y="1609725"/>
                </a:moveTo>
                <a:cubicBezTo>
                  <a:pt x="43656" y="1408906"/>
                  <a:pt x="87313" y="1208087"/>
                  <a:pt x="200025" y="1019175"/>
                </a:cubicBezTo>
                <a:cubicBezTo>
                  <a:pt x="312737" y="830263"/>
                  <a:pt x="519113" y="625475"/>
                  <a:pt x="676275" y="476250"/>
                </a:cubicBezTo>
                <a:cubicBezTo>
                  <a:pt x="833437" y="327025"/>
                  <a:pt x="992188" y="203200"/>
                  <a:pt x="1143000" y="123825"/>
                </a:cubicBezTo>
                <a:cubicBezTo>
                  <a:pt x="1293812" y="44450"/>
                  <a:pt x="1581150" y="0"/>
                  <a:pt x="1581150" y="0"/>
                </a:cubicBezTo>
                <a:lnTo>
                  <a:pt x="1581150" y="0"/>
                </a:lnTo>
                <a:lnTo>
                  <a:pt x="1581150" y="0"/>
                </a:lnTo>
              </a:path>
            </a:pathLst>
          </a:custGeom>
          <a:noFill/>
          <a:ln>
            <a:solidFill>
              <a:schemeClr val="tx2">
                <a:lumMod val="60000"/>
                <a:lumOff val="40000"/>
              </a:schemeClr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TextBox 72"/>
          <p:cNvSpPr txBox="1"/>
          <p:nvPr/>
        </p:nvSpPr>
        <p:spPr>
          <a:xfrm>
            <a:off x="17636" y="-64528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Повышение пенсионного возраста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(страховая пенсия по старости на общих основаниях)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466720" y="1022661"/>
            <a:ext cx="249779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Мужчинам</a:t>
            </a:r>
            <a:endParaRPr lang="ru-RU" sz="32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93041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Полилиния 94"/>
          <p:cNvSpPr/>
          <p:nvPr/>
        </p:nvSpPr>
        <p:spPr>
          <a:xfrm>
            <a:off x="2999169" y="1419505"/>
            <a:ext cx="2724959" cy="1884338"/>
          </a:xfrm>
          <a:custGeom>
            <a:avLst/>
            <a:gdLst>
              <a:gd name="connsiteX0" fmla="*/ 0 w 1581150"/>
              <a:gd name="connsiteY0" fmla="*/ 1609725 h 1609725"/>
              <a:gd name="connsiteX1" fmla="*/ 200025 w 1581150"/>
              <a:gd name="connsiteY1" fmla="*/ 1019175 h 1609725"/>
              <a:gd name="connsiteX2" fmla="*/ 676275 w 1581150"/>
              <a:gd name="connsiteY2" fmla="*/ 476250 h 1609725"/>
              <a:gd name="connsiteX3" fmla="*/ 1143000 w 1581150"/>
              <a:gd name="connsiteY3" fmla="*/ 123825 h 1609725"/>
              <a:gd name="connsiteX4" fmla="*/ 1581150 w 1581150"/>
              <a:gd name="connsiteY4" fmla="*/ 0 h 1609725"/>
              <a:gd name="connsiteX5" fmla="*/ 1581150 w 1581150"/>
              <a:gd name="connsiteY5" fmla="*/ 0 h 1609725"/>
              <a:gd name="connsiteX6" fmla="*/ 1581150 w 1581150"/>
              <a:gd name="connsiteY6" fmla="*/ 0 h 1609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150" h="1609725">
                <a:moveTo>
                  <a:pt x="0" y="1609725"/>
                </a:moveTo>
                <a:cubicBezTo>
                  <a:pt x="43656" y="1408906"/>
                  <a:pt x="87313" y="1208087"/>
                  <a:pt x="200025" y="1019175"/>
                </a:cubicBezTo>
                <a:cubicBezTo>
                  <a:pt x="312737" y="830263"/>
                  <a:pt x="519113" y="625475"/>
                  <a:pt x="676275" y="476250"/>
                </a:cubicBezTo>
                <a:cubicBezTo>
                  <a:pt x="833437" y="327025"/>
                  <a:pt x="992188" y="203200"/>
                  <a:pt x="1143000" y="123825"/>
                </a:cubicBezTo>
                <a:cubicBezTo>
                  <a:pt x="1293812" y="44450"/>
                  <a:pt x="1581150" y="0"/>
                  <a:pt x="1581150" y="0"/>
                </a:cubicBezTo>
                <a:lnTo>
                  <a:pt x="1581150" y="0"/>
                </a:lnTo>
                <a:lnTo>
                  <a:pt x="1581150" y="0"/>
                </a:lnTo>
              </a:path>
            </a:pathLst>
          </a:custGeom>
          <a:noFill/>
          <a:ln>
            <a:solidFill>
              <a:schemeClr val="accent6">
                <a:lumMod val="75000"/>
              </a:schemeClr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Полилиния 91"/>
          <p:cNvSpPr/>
          <p:nvPr/>
        </p:nvSpPr>
        <p:spPr>
          <a:xfrm>
            <a:off x="1538384" y="3167310"/>
            <a:ext cx="1305425" cy="994886"/>
          </a:xfrm>
          <a:custGeom>
            <a:avLst/>
            <a:gdLst>
              <a:gd name="connsiteX0" fmla="*/ 0 w 1581150"/>
              <a:gd name="connsiteY0" fmla="*/ 1609725 h 1609725"/>
              <a:gd name="connsiteX1" fmla="*/ 200025 w 1581150"/>
              <a:gd name="connsiteY1" fmla="*/ 1019175 h 1609725"/>
              <a:gd name="connsiteX2" fmla="*/ 676275 w 1581150"/>
              <a:gd name="connsiteY2" fmla="*/ 476250 h 1609725"/>
              <a:gd name="connsiteX3" fmla="*/ 1143000 w 1581150"/>
              <a:gd name="connsiteY3" fmla="*/ 123825 h 1609725"/>
              <a:gd name="connsiteX4" fmla="*/ 1581150 w 1581150"/>
              <a:gd name="connsiteY4" fmla="*/ 0 h 1609725"/>
              <a:gd name="connsiteX5" fmla="*/ 1581150 w 1581150"/>
              <a:gd name="connsiteY5" fmla="*/ 0 h 1609725"/>
              <a:gd name="connsiteX6" fmla="*/ 1581150 w 1581150"/>
              <a:gd name="connsiteY6" fmla="*/ 0 h 1609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150" h="1609725">
                <a:moveTo>
                  <a:pt x="0" y="1609725"/>
                </a:moveTo>
                <a:cubicBezTo>
                  <a:pt x="43656" y="1408906"/>
                  <a:pt x="87313" y="1208087"/>
                  <a:pt x="200025" y="1019175"/>
                </a:cubicBezTo>
                <a:cubicBezTo>
                  <a:pt x="312737" y="830263"/>
                  <a:pt x="519113" y="625475"/>
                  <a:pt x="676275" y="476250"/>
                </a:cubicBezTo>
                <a:cubicBezTo>
                  <a:pt x="833437" y="327025"/>
                  <a:pt x="992188" y="203200"/>
                  <a:pt x="1143000" y="123825"/>
                </a:cubicBezTo>
                <a:cubicBezTo>
                  <a:pt x="1293812" y="44450"/>
                  <a:pt x="1581150" y="0"/>
                  <a:pt x="1581150" y="0"/>
                </a:cubicBezTo>
                <a:lnTo>
                  <a:pt x="1581150" y="0"/>
                </a:lnTo>
                <a:lnTo>
                  <a:pt x="1581150" y="0"/>
                </a:lnTo>
              </a:path>
            </a:pathLst>
          </a:custGeom>
          <a:noFill/>
          <a:ln>
            <a:solidFill>
              <a:schemeClr val="bg2">
                <a:lumMod val="25000"/>
              </a:schemeClr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Полилиния 90"/>
          <p:cNvSpPr/>
          <p:nvPr/>
        </p:nvSpPr>
        <p:spPr>
          <a:xfrm>
            <a:off x="1159703" y="3635000"/>
            <a:ext cx="981769" cy="751017"/>
          </a:xfrm>
          <a:custGeom>
            <a:avLst/>
            <a:gdLst>
              <a:gd name="connsiteX0" fmla="*/ 0 w 1581150"/>
              <a:gd name="connsiteY0" fmla="*/ 1609725 h 1609725"/>
              <a:gd name="connsiteX1" fmla="*/ 200025 w 1581150"/>
              <a:gd name="connsiteY1" fmla="*/ 1019175 h 1609725"/>
              <a:gd name="connsiteX2" fmla="*/ 676275 w 1581150"/>
              <a:gd name="connsiteY2" fmla="*/ 476250 h 1609725"/>
              <a:gd name="connsiteX3" fmla="*/ 1143000 w 1581150"/>
              <a:gd name="connsiteY3" fmla="*/ 123825 h 1609725"/>
              <a:gd name="connsiteX4" fmla="*/ 1581150 w 1581150"/>
              <a:gd name="connsiteY4" fmla="*/ 0 h 1609725"/>
              <a:gd name="connsiteX5" fmla="*/ 1581150 w 1581150"/>
              <a:gd name="connsiteY5" fmla="*/ 0 h 1609725"/>
              <a:gd name="connsiteX6" fmla="*/ 1581150 w 1581150"/>
              <a:gd name="connsiteY6" fmla="*/ 0 h 1609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150" h="1609725">
                <a:moveTo>
                  <a:pt x="0" y="1609725"/>
                </a:moveTo>
                <a:cubicBezTo>
                  <a:pt x="43656" y="1408906"/>
                  <a:pt x="87313" y="1208087"/>
                  <a:pt x="200025" y="1019175"/>
                </a:cubicBezTo>
                <a:cubicBezTo>
                  <a:pt x="312737" y="830263"/>
                  <a:pt x="519113" y="625475"/>
                  <a:pt x="676275" y="476250"/>
                </a:cubicBezTo>
                <a:cubicBezTo>
                  <a:pt x="833437" y="327025"/>
                  <a:pt x="992188" y="203200"/>
                  <a:pt x="1143000" y="123825"/>
                </a:cubicBezTo>
                <a:cubicBezTo>
                  <a:pt x="1293812" y="44450"/>
                  <a:pt x="1581150" y="0"/>
                  <a:pt x="1581150" y="0"/>
                </a:cubicBezTo>
                <a:lnTo>
                  <a:pt x="1581150" y="0"/>
                </a:lnTo>
                <a:lnTo>
                  <a:pt x="1581150" y="0"/>
                </a:lnTo>
              </a:path>
            </a:pathLst>
          </a:custGeom>
          <a:noFill/>
          <a:ln>
            <a:solidFill>
              <a:srgbClr val="9900FF"/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Полилиния 89"/>
          <p:cNvSpPr/>
          <p:nvPr/>
        </p:nvSpPr>
        <p:spPr>
          <a:xfrm>
            <a:off x="788980" y="4071599"/>
            <a:ext cx="615917" cy="513405"/>
          </a:xfrm>
          <a:custGeom>
            <a:avLst/>
            <a:gdLst>
              <a:gd name="connsiteX0" fmla="*/ 0 w 1581150"/>
              <a:gd name="connsiteY0" fmla="*/ 1609725 h 1609725"/>
              <a:gd name="connsiteX1" fmla="*/ 200025 w 1581150"/>
              <a:gd name="connsiteY1" fmla="*/ 1019175 h 1609725"/>
              <a:gd name="connsiteX2" fmla="*/ 676275 w 1581150"/>
              <a:gd name="connsiteY2" fmla="*/ 476250 h 1609725"/>
              <a:gd name="connsiteX3" fmla="*/ 1143000 w 1581150"/>
              <a:gd name="connsiteY3" fmla="*/ 123825 h 1609725"/>
              <a:gd name="connsiteX4" fmla="*/ 1581150 w 1581150"/>
              <a:gd name="connsiteY4" fmla="*/ 0 h 1609725"/>
              <a:gd name="connsiteX5" fmla="*/ 1581150 w 1581150"/>
              <a:gd name="connsiteY5" fmla="*/ 0 h 1609725"/>
              <a:gd name="connsiteX6" fmla="*/ 1581150 w 1581150"/>
              <a:gd name="connsiteY6" fmla="*/ 0 h 1609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150" h="1609725">
                <a:moveTo>
                  <a:pt x="0" y="1609725"/>
                </a:moveTo>
                <a:cubicBezTo>
                  <a:pt x="43656" y="1408906"/>
                  <a:pt x="87313" y="1208087"/>
                  <a:pt x="200025" y="1019175"/>
                </a:cubicBezTo>
                <a:cubicBezTo>
                  <a:pt x="312737" y="830263"/>
                  <a:pt x="519113" y="625475"/>
                  <a:pt x="676275" y="476250"/>
                </a:cubicBezTo>
                <a:cubicBezTo>
                  <a:pt x="833437" y="327025"/>
                  <a:pt x="992188" y="203200"/>
                  <a:pt x="1143000" y="123825"/>
                </a:cubicBezTo>
                <a:cubicBezTo>
                  <a:pt x="1293812" y="44450"/>
                  <a:pt x="1581150" y="0"/>
                  <a:pt x="1581150" y="0"/>
                </a:cubicBezTo>
                <a:lnTo>
                  <a:pt x="1581150" y="0"/>
                </a:lnTo>
                <a:lnTo>
                  <a:pt x="1581150" y="0"/>
                </a:lnTo>
              </a:path>
            </a:pathLst>
          </a:custGeom>
          <a:noFill/>
          <a:ln>
            <a:solidFill>
              <a:srgbClr val="0000FF"/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Полилиния 88"/>
          <p:cNvSpPr/>
          <p:nvPr/>
        </p:nvSpPr>
        <p:spPr>
          <a:xfrm>
            <a:off x="2308152" y="2189571"/>
            <a:ext cx="2047825" cy="1462300"/>
          </a:xfrm>
          <a:custGeom>
            <a:avLst/>
            <a:gdLst>
              <a:gd name="connsiteX0" fmla="*/ 0 w 1581150"/>
              <a:gd name="connsiteY0" fmla="*/ 1609725 h 1609725"/>
              <a:gd name="connsiteX1" fmla="*/ 200025 w 1581150"/>
              <a:gd name="connsiteY1" fmla="*/ 1019175 h 1609725"/>
              <a:gd name="connsiteX2" fmla="*/ 676275 w 1581150"/>
              <a:gd name="connsiteY2" fmla="*/ 476250 h 1609725"/>
              <a:gd name="connsiteX3" fmla="*/ 1143000 w 1581150"/>
              <a:gd name="connsiteY3" fmla="*/ 123825 h 1609725"/>
              <a:gd name="connsiteX4" fmla="*/ 1581150 w 1581150"/>
              <a:gd name="connsiteY4" fmla="*/ 0 h 1609725"/>
              <a:gd name="connsiteX5" fmla="*/ 1581150 w 1581150"/>
              <a:gd name="connsiteY5" fmla="*/ 0 h 1609725"/>
              <a:gd name="connsiteX6" fmla="*/ 1581150 w 1581150"/>
              <a:gd name="connsiteY6" fmla="*/ 0 h 1609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150" h="1609725">
                <a:moveTo>
                  <a:pt x="0" y="1609725"/>
                </a:moveTo>
                <a:cubicBezTo>
                  <a:pt x="43656" y="1408906"/>
                  <a:pt x="87313" y="1208087"/>
                  <a:pt x="200025" y="1019175"/>
                </a:cubicBezTo>
                <a:cubicBezTo>
                  <a:pt x="312737" y="830263"/>
                  <a:pt x="519113" y="625475"/>
                  <a:pt x="676275" y="476250"/>
                </a:cubicBezTo>
                <a:cubicBezTo>
                  <a:pt x="833437" y="327025"/>
                  <a:pt x="992188" y="203200"/>
                  <a:pt x="1143000" y="123825"/>
                </a:cubicBezTo>
                <a:cubicBezTo>
                  <a:pt x="1293812" y="44450"/>
                  <a:pt x="1581150" y="0"/>
                  <a:pt x="1581150" y="0"/>
                </a:cubicBezTo>
                <a:lnTo>
                  <a:pt x="1581150" y="0"/>
                </a:lnTo>
                <a:lnTo>
                  <a:pt x="1581150" y="0"/>
                </a:lnTo>
              </a:path>
            </a:pathLst>
          </a:custGeom>
          <a:noFill/>
          <a:ln>
            <a:solidFill>
              <a:srgbClr val="FF0000"/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323528" y="4850681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683568" y="4623978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683568" y="4629704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flipV="1">
            <a:off x="1043608" y="4403001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1043608" y="4408727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flipV="1">
            <a:off x="1403648" y="4182024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1403648" y="4187750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flipV="1">
            <a:off x="1763688" y="3961047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1763688" y="3966772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 flipV="1">
            <a:off x="2123728" y="3740070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2123728" y="3745796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 flipV="1">
            <a:off x="2483768" y="3519093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2483768" y="3524819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 flipV="1">
            <a:off x="2843808" y="3298116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2843808" y="3303842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3203848" y="3077139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>
            <a:off x="3203848" y="3082865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 flipV="1">
            <a:off x="3563888" y="2856162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3563888" y="2861888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V="1">
            <a:off x="3923928" y="2635185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>
            <a:off x="3923928" y="2640911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 flipV="1">
            <a:off x="4283968" y="2414208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>
            <a:off x="4283968" y="2419934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 flipV="1">
            <a:off x="4644008" y="2193231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>
            <a:off x="4644008" y="2198957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 flipV="1">
            <a:off x="5004048" y="1972254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>
            <a:off x="5004048" y="1977980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flipV="1">
            <a:off x="5364088" y="1751277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>
            <a:off x="5364088" y="1757003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/>
          <p:cNvCxnSpPr/>
          <p:nvPr/>
        </p:nvCxnSpPr>
        <p:spPr>
          <a:xfrm flipV="1">
            <a:off x="5724128" y="1530300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>
            <a:off x="5724128" y="1536025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единительная линия 124"/>
          <p:cNvCxnSpPr/>
          <p:nvPr/>
        </p:nvCxnSpPr>
        <p:spPr>
          <a:xfrm flipV="1">
            <a:off x="6084168" y="1309323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>
            <a:off x="6084168" y="1315049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Прямая соединительная линия 126"/>
          <p:cNvCxnSpPr/>
          <p:nvPr/>
        </p:nvCxnSpPr>
        <p:spPr>
          <a:xfrm flipV="1">
            <a:off x="6444208" y="1088346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>
            <a:off x="6444208" y="1094072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539553" y="4801021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2019</a:t>
            </a:r>
            <a:endParaRPr lang="ru-RU" sz="1200" dirty="0"/>
          </a:p>
        </p:txBody>
      </p:sp>
      <p:sp>
        <p:nvSpPr>
          <p:cNvPr id="131" name="TextBox 130"/>
          <p:cNvSpPr txBox="1"/>
          <p:nvPr/>
        </p:nvSpPr>
        <p:spPr>
          <a:xfrm>
            <a:off x="904794" y="4582939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2020</a:t>
            </a:r>
            <a:endParaRPr lang="ru-RU" sz="1200" dirty="0"/>
          </a:p>
        </p:txBody>
      </p:sp>
      <p:sp>
        <p:nvSpPr>
          <p:cNvPr id="132" name="TextBox 131"/>
          <p:cNvSpPr txBox="1"/>
          <p:nvPr/>
        </p:nvSpPr>
        <p:spPr>
          <a:xfrm>
            <a:off x="1247293" y="4375148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2021</a:t>
            </a:r>
            <a:endParaRPr lang="ru-RU" sz="1200" dirty="0"/>
          </a:p>
        </p:txBody>
      </p:sp>
      <p:sp>
        <p:nvSpPr>
          <p:cNvPr id="133" name="TextBox 132"/>
          <p:cNvSpPr txBox="1"/>
          <p:nvPr/>
        </p:nvSpPr>
        <p:spPr>
          <a:xfrm>
            <a:off x="1624874" y="416219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2022</a:t>
            </a:r>
            <a:endParaRPr lang="ru-RU" sz="1200" dirty="0"/>
          </a:p>
        </p:txBody>
      </p:sp>
      <p:sp>
        <p:nvSpPr>
          <p:cNvPr id="134" name="TextBox 133"/>
          <p:cNvSpPr txBox="1"/>
          <p:nvPr/>
        </p:nvSpPr>
        <p:spPr>
          <a:xfrm>
            <a:off x="1984914" y="393017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2023</a:t>
            </a:r>
            <a:endParaRPr lang="ru-RU" sz="1200" dirty="0"/>
          </a:p>
        </p:txBody>
      </p:sp>
      <p:sp>
        <p:nvSpPr>
          <p:cNvPr id="135" name="TextBox 134"/>
          <p:cNvSpPr txBox="1"/>
          <p:nvPr/>
        </p:nvSpPr>
        <p:spPr>
          <a:xfrm>
            <a:off x="2344954" y="372242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2024</a:t>
            </a:r>
            <a:endParaRPr lang="ru-RU" sz="1200" dirty="0"/>
          </a:p>
        </p:txBody>
      </p:sp>
      <p:sp>
        <p:nvSpPr>
          <p:cNvPr id="136" name="TextBox 135"/>
          <p:cNvSpPr txBox="1"/>
          <p:nvPr/>
        </p:nvSpPr>
        <p:spPr>
          <a:xfrm>
            <a:off x="2678657" y="3489853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2025</a:t>
            </a:r>
            <a:endParaRPr lang="ru-RU" sz="1200" dirty="0"/>
          </a:p>
        </p:txBody>
      </p:sp>
      <p:sp>
        <p:nvSpPr>
          <p:cNvPr id="137" name="TextBox 136"/>
          <p:cNvSpPr txBox="1"/>
          <p:nvPr/>
        </p:nvSpPr>
        <p:spPr>
          <a:xfrm>
            <a:off x="3065034" y="3282103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2026</a:t>
            </a:r>
            <a:endParaRPr lang="ru-RU" sz="1200" dirty="0"/>
          </a:p>
        </p:txBody>
      </p:sp>
      <p:sp>
        <p:nvSpPr>
          <p:cNvPr id="138" name="TextBox 137"/>
          <p:cNvSpPr txBox="1"/>
          <p:nvPr/>
        </p:nvSpPr>
        <p:spPr>
          <a:xfrm>
            <a:off x="3425074" y="306343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2027</a:t>
            </a:r>
            <a:endParaRPr lang="ru-RU" sz="1200" dirty="0"/>
          </a:p>
        </p:txBody>
      </p:sp>
      <p:sp>
        <p:nvSpPr>
          <p:cNvPr id="139" name="TextBox 138"/>
          <p:cNvSpPr txBox="1"/>
          <p:nvPr/>
        </p:nvSpPr>
        <p:spPr>
          <a:xfrm>
            <a:off x="3785113" y="2841781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2028</a:t>
            </a:r>
            <a:endParaRPr lang="ru-RU" sz="1200" dirty="0"/>
          </a:p>
        </p:txBody>
      </p:sp>
      <p:sp>
        <p:nvSpPr>
          <p:cNvPr id="140" name="TextBox 139"/>
          <p:cNvSpPr txBox="1"/>
          <p:nvPr/>
        </p:nvSpPr>
        <p:spPr>
          <a:xfrm>
            <a:off x="4089130" y="2625757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2029</a:t>
            </a:r>
            <a:endParaRPr lang="ru-RU" sz="1200" dirty="0"/>
          </a:p>
        </p:txBody>
      </p:sp>
      <p:sp>
        <p:nvSpPr>
          <p:cNvPr id="141" name="TextBox 140"/>
          <p:cNvSpPr txBox="1"/>
          <p:nvPr/>
        </p:nvSpPr>
        <p:spPr>
          <a:xfrm>
            <a:off x="4505194" y="2364001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2030</a:t>
            </a:r>
            <a:endParaRPr lang="ru-RU" sz="1200" dirty="0"/>
          </a:p>
        </p:txBody>
      </p:sp>
      <p:sp>
        <p:nvSpPr>
          <p:cNvPr id="142" name="TextBox 141"/>
          <p:cNvSpPr txBox="1"/>
          <p:nvPr/>
        </p:nvSpPr>
        <p:spPr>
          <a:xfrm>
            <a:off x="4865234" y="2156252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2031</a:t>
            </a:r>
            <a:endParaRPr lang="ru-RU" sz="1200" dirty="0"/>
          </a:p>
        </p:txBody>
      </p:sp>
      <p:sp>
        <p:nvSpPr>
          <p:cNvPr id="143" name="TextBox 142"/>
          <p:cNvSpPr txBox="1"/>
          <p:nvPr/>
        </p:nvSpPr>
        <p:spPr>
          <a:xfrm>
            <a:off x="5225274" y="1948503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2032</a:t>
            </a:r>
            <a:endParaRPr lang="ru-RU" sz="1200" dirty="0"/>
          </a:p>
        </p:txBody>
      </p:sp>
      <p:sp>
        <p:nvSpPr>
          <p:cNvPr id="144" name="TextBox 143"/>
          <p:cNvSpPr txBox="1"/>
          <p:nvPr/>
        </p:nvSpPr>
        <p:spPr>
          <a:xfrm>
            <a:off x="5585314" y="172983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2033</a:t>
            </a:r>
            <a:endParaRPr lang="ru-RU" sz="1200" dirty="0"/>
          </a:p>
        </p:txBody>
      </p:sp>
      <p:sp>
        <p:nvSpPr>
          <p:cNvPr id="145" name="TextBox 144"/>
          <p:cNvSpPr txBox="1"/>
          <p:nvPr/>
        </p:nvSpPr>
        <p:spPr>
          <a:xfrm>
            <a:off x="5945354" y="1522087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2034</a:t>
            </a:r>
            <a:endParaRPr lang="ru-RU" sz="1200" dirty="0"/>
          </a:p>
        </p:txBody>
      </p:sp>
      <p:sp>
        <p:nvSpPr>
          <p:cNvPr id="146" name="TextBox 145"/>
          <p:cNvSpPr txBox="1"/>
          <p:nvPr/>
        </p:nvSpPr>
        <p:spPr>
          <a:xfrm>
            <a:off x="6289722" y="1275607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2035</a:t>
            </a:r>
            <a:endParaRPr lang="ru-RU" sz="1200" dirty="0"/>
          </a:p>
        </p:txBody>
      </p:sp>
      <p:sp>
        <p:nvSpPr>
          <p:cNvPr id="147" name="TextBox 146"/>
          <p:cNvSpPr txBox="1"/>
          <p:nvPr/>
        </p:nvSpPr>
        <p:spPr>
          <a:xfrm>
            <a:off x="6660233" y="1067857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2036</a:t>
            </a:r>
            <a:endParaRPr lang="ru-RU" sz="1200" dirty="0"/>
          </a:p>
        </p:txBody>
      </p:sp>
      <p:sp>
        <p:nvSpPr>
          <p:cNvPr id="164" name="TextBox 163"/>
          <p:cNvSpPr txBox="1"/>
          <p:nvPr/>
        </p:nvSpPr>
        <p:spPr>
          <a:xfrm>
            <a:off x="3389176" y="2635185"/>
            <a:ext cx="571278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200" b="1" i="1" dirty="0" smtClean="0">
                <a:solidFill>
                  <a:srgbClr val="C00000"/>
                </a:solidFill>
              </a:rPr>
              <a:t>Если 55 лет </a:t>
            </a:r>
          </a:p>
          <a:p>
            <a:pPr algn="r"/>
            <a:r>
              <a:rPr lang="ru-RU" sz="2200" b="1" i="1" dirty="0" smtClean="0">
                <a:solidFill>
                  <a:srgbClr val="C00000"/>
                </a:solidFill>
              </a:rPr>
              <a:t>исполняется в 2019 году, то пенсия назначается через год (в 2020 году), </a:t>
            </a:r>
            <a:br>
              <a:rPr lang="ru-RU" sz="2200" b="1" i="1" dirty="0" smtClean="0">
                <a:solidFill>
                  <a:srgbClr val="C00000"/>
                </a:solidFill>
              </a:rPr>
            </a:br>
            <a:r>
              <a:rPr lang="ru-RU" sz="2200" b="1" i="1" dirty="0" smtClean="0">
                <a:solidFill>
                  <a:srgbClr val="C00000"/>
                </a:solidFill>
              </a:rPr>
              <a:t>если в 2020 – то через 2 года (в 2022 году),</a:t>
            </a:r>
            <a:br>
              <a:rPr lang="ru-RU" sz="2200" b="1" i="1" dirty="0" smtClean="0">
                <a:solidFill>
                  <a:srgbClr val="C00000"/>
                </a:solidFill>
              </a:rPr>
            </a:br>
            <a:r>
              <a:rPr lang="ru-RU" sz="2200" b="1" i="1" dirty="0" smtClean="0">
                <a:solidFill>
                  <a:srgbClr val="C00000"/>
                </a:solidFill>
              </a:rPr>
              <a:t>……..,</a:t>
            </a:r>
          </a:p>
          <a:p>
            <a:pPr algn="r"/>
            <a:r>
              <a:rPr lang="ru-RU" sz="2200" b="1" i="1" dirty="0" smtClean="0">
                <a:solidFill>
                  <a:srgbClr val="C00000"/>
                </a:solidFill>
              </a:rPr>
              <a:t>если в 202</a:t>
            </a:r>
            <a:r>
              <a:rPr lang="en-US" sz="2200" b="1" i="1" dirty="0" smtClean="0">
                <a:solidFill>
                  <a:srgbClr val="C00000"/>
                </a:solidFill>
              </a:rPr>
              <a:t>6</a:t>
            </a:r>
            <a:r>
              <a:rPr lang="ru-RU" sz="2200" b="1" i="1" dirty="0" smtClean="0">
                <a:solidFill>
                  <a:srgbClr val="C00000"/>
                </a:solidFill>
              </a:rPr>
              <a:t> и позднее – то через 8 лет </a:t>
            </a:r>
            <a:br>
              <a:rPr lang="ru-RU" sz="2200" b="1" i="1" dirty="0" smtClean="0">
                <a:solidFill>
                  <a:srgbClr val="C00000"/>
                </a:solidFill>
              </a:rPr>
            </a:br>
            <a:r>
              <a:rPr lang="ru-RU" sz="2200" b="1" i="1" dirty="0" smtClean="0">
                <a:solidFill>
                  <a:srgbClr val="C00000"/>
                </a:solidFill>
              </a:rPr>
              <a:t>(в 2034 году и позже)</a:t>
            </a:r>
            <a:endParaRPr lang="ru-RU" sz="2200" b="1" i="1" dirty="0">
              <a:solidFill>
                <a:srgbClr val="C00000"/>
              </a:solidFill>
            </a:endParaRPr>
          </a:p>
        </p:txBody>
      </p:sp>
      <p:pic>
        <p:nvPicPr>
          <p:cNvPr id="165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1471" y="3518479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897" y="3955078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828" y="4410527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821" y="2640114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914" y="2175973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9" y="1742191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6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9" y="1302984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9" y="3065074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2" name="Скругленная соединительная линия 81"/>
          <p:cNvCxnSpPr/>
          <p:nvPr/>
        </p:nvCxnSpPr>
        <p:spPr>
          <a:xfrm flipV="1">
            <a:off x="323528" y="4582897"/>
            <a:ext cx="360040" cy="251683"/>
          </a:xfrm>
          <a:prstGeom prst="curvedConnector3">
            <a:avLst>
              <a:gd name="adj1" fmla="val -21430"/>
            </a:avLst>
          </a:prstGeom>
          <a:ln w="38100">
            <a:solidFill>
              <a:srgbClr val="00B05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Полилиния 92"/>
          <p:cNvSpPr/>
          <p:nvPr/>
        </p:nvSpPr>
        <p:spPr>
          <a:xfrm>
            <a:off x="1943708" y="2745674"/>
            <a:ext cx="1644112" cy="1194866"/>
          </a:xfrm>
          <a:custGeom>
            <a:avLst/>
            <a:gdLst>
              <a:gd name="connsiteX0" fmla="*/ 0 w 1581150"/>
              <a:gd name="connsiteY0" fmla="*/ 1609725 h 1609725"/>
              <a:gd name="connsiteX1" fmla="*/ 200025 w 1581150"/>
              <a:gd name="connsiteY1" fmla="*/ 1019175 h 1609725"/>
              <a:gd name="connsiteX2" fmla="*/ 676275 w 1581150"/>
              <a:gd name="connsiteY2" fmla="*/ 476250 h 1609725"/>
              <a:gd name="connsiteX3" fmla="*/ 1143000 w 1581150"/>
              <a:gd name="connsiteY3" fmla="*/ 123825 h 1609725"/>
              <a:gd name="connsiteX4" fmla="*/ 1581150 w 1581150"/>
              <a:gd name="connsiteY4" fmla="*/ 0 h 1609725"/>
              <a:gd name="connsiteX5" fmla="*/ 1581150 w 1581150"/>
              <a:gd name="connsiteY5" fmla="*/ 0 h 1609725"/>
              <a:gd name="connsiteX6" fmla="*/ 1581150 w 1581150"/>
              <a:gd name="connsiteY6" fmla="*/ 0 h 1609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150" h="1609725">
                <a:moveTo>
                  <a:pt x="0" y="1609725"/>
                </a:moveTo>
                <a:cubicBezTo>
                  <a:pt x="43656" y="1408906"/>
                  <a:pt x="87313" y="1208087"/>
                  <a:pt x="200025" y="1019175"/>
                </a:cubicBezTo>
                <a:cubicBezTo>
                  <a:pt x="312737" y="830263"/>
                  <a:pt x="519113" y="625475"/>
                  <a:pt x="676275" y="476250"/>
                </a:cubicBezTo>
                <a:cubicBezTo>
                  <a:pt x="833437" y="327025"/>
                  <a:pt x="992188" y="203200"/>
                  <a:pt x="1143000" y="123825"/>
                </a:cubicBezTo>
                <a:cubicBezTo>
                  <a:pt x="1293812" y="44450"/>
                  <a:pt x="1581150" y="0"/>
                  <a:pt x="1581150" y="0"/>
                </a:cubicBezTo>
                <a:lnTo>
                  <a:pt x="1581150" y="0"/>
                </a:lnTo>
                <a:lnTo>
                  <a:pt x="1581150" y="0"/>
                </a:lnTo>
              </a:path>
            </a:pathLst>
          </a:custGeom>
          <a:noFill/>
          <a:ln>
            <a:solidFill>
              <a:schemeClr val="tx2">
                <a:lumMod val="60000"/>
                <a:lumOff val="40000"/>
              </a:schemeClr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Полилиния 93"/>
          <p:cNvSpPr/>
          <p:nvPr/>
        </p:nvSpPr>
        <p:spPr>
          <a:xfrm>
            <a:off x="2663788" y="1861766"/>
            <a:ext cx="2340260" cy="1652911"/>
          </a:xfrm>
          <a:custGeom>
            <a:avLst/>
            <a:gdLst>
              <a:gd name="connsiteX0" fmla="*/ 0 w 1581150"/>
              <a:gd name="connsiteY0" fmla="*/ 1609725 h 1609725"/>
              <a:gd name="connsiteX1" fmla="*/ 200025 w 1581150"/>
              <a:gd name="connsiteY1" fmla="*/ 1019175 h 1609725"/>
              <a:gd name="connsiteX2" fmla="*/ 676275 w 1581150"/>
              <a:gd name="connsiteY2" fmla="*/ 476250 h 1609725"/>
              <a:gd name="connsiteX3" fmla="*/ 1143000 w 1581150"/>
              <a:gd name="connsiteY3" fmla="*/ 123825 h 1609725"/>
              <a:gd name="connsiteX4" fmla="*/ 1581150 w 1581150"/>
              <a:gd name="connsiteY4" fmla="*/ 0 h 1609725"/>
              <a:gd name="connsiteX5" fmla="*/ 1581150 w 1581150"/>
              <a:gd name="connsiteY5" fmla="*/ 0 h 1609725"/>
              <a:gd name="connsiteX6" fmla="*/ 1581150 w 1581150"/>
              <a:gd name="connsiteY6" fmla="*/ 0 h 1609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150" h="1609725">
                <a:moveTo>
                  <a:pt x="0" y="1609725"/>
                </a:moveTo>
                <a:cubicBezTo>
                  <a:pt x="43656" y="1408906"/>
                  <a:pt x="87313" y="1208087"/>
                  <a:pt x="200025" y="1019175"/>
                </a:cubicBezTo>
                <a:cubicBezTo>
                  <a:pt x="312737" y="830263"/>
                  <a:pt x="519113" y="625475"/>
                  <a:pt x="676275" y="476250"/>
                </a:cubicBezTo>
                <a:cubicBezTo>
                  <a:pt x="833437" y="327025"/>
                  <a:pt x="992188" y="203200"/>
                  <a:pt x="1143000" y="123825"/>
                </a:cubicBezTo>
                <a:cubicBezTo>
                  <a:pt x="1293812" y="44450"/>
                  <a:pt x="1581150" y="0"/>
                  <a:pt x="1581150" y="0"/>
                </a:cubicBezTo>
                <a:lnTo>
                  <a:pt x="1581150" y="0"/>
                </a:lnTo>
                <a:lnTo>
                  <a:pt x="1581150" y="0"/>
                </a:lnTo>
              </a:path>
            </a:pathLst>
          </a:custGeom>
          <a:noFill/>
          <a:ln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TextBox 72"/>
          <p:cNvSpPr txBox="1"/>
          <p:nvPr/>
        </p:nvSpPr>
        <p:spPr>
          <a:xfrm>
            <a:off x="17636" y="-64528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Повышение пенсионного возраста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(страховая пенсия по старости на общих основаниях)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448621" y="1127423"/>
            <a:ext cx="253223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Женщинам</a:t>
            </a:r>
            <a:endParaRPr lang="ru-RU" sz="32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56280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" y="-64528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Повышение пенсионного возраста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(страховая пенсия по старости на общих основаниях)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6578" y="1227753"/>
            <a:ext cx="184217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Пример</a:t>
            </a:r>
            <a:endParaRPr lang="ru-RU" sz="32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23528" y="4850681"/>
            <a:ext cx="122413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211960" y="3554537"/>
            <a:ext cx="49299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200" b="1" i="1" dirty="0" smtClean="0">
                <a:solidFill>
                  <a:srgbClr val="C00000"/>
                </a:solidFill>
              </a:rPr>
              <a:t>Если 60 лет (для мужчин) </a:t>
            </a:r>
          </a:p>
          <a:p>
            <a:pPr algn="r"/>
            <a:r>
              <a:rPr lang="ru-RU" sz="2200" b="1" i="1" dirty="0" smtClean="0">
                <a:solidFill>
                  <a:srgbClr val="C00000"/>
                </a:solidFill>
              </a:rPr>
              <a:t>или 55 лет (для женщин) исполняется в 2020 году, то пенсия назначается в 2022 году</a:t>
            </a:r>
            <a:endParaRPr lang="ru-RU" sz="2200" b="1" i="1" dirty="0">
              <a:solidFill>
                <a:srgbClr val="C00000"/>
              </a:solidFill>
            </a:endParaRPr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 flipV="1">
            <a:off x="1547664" y="4202609"/>
            <a:ext cx="0" cy="64807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1547664" y="4202609"/>
            <a:ext cx="122413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V="1">
            <a:off x="2771800" y="3554537"/>
            <a:ext cx="0" cy="64807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771800" y="3554537"/>
            <a:ext cx="122413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flipV="1">
            <a:off x="3995936" y="2906465"/>
            <a:ext cx="0" cy="64807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3995936" y="2906465"/>
            <a:ext cx="122413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flipV="1">
            <a:off x="5220072" y="2258393"/>
            <a:ext cx="0" cy="64807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5220072" y="2258393"/>
            <a:ext cx="122413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flipV="1">
            <a:off x="6444208" y="1610321"/>
            <a:ext cx="0" cy="64807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6444208" y="1610321"/>
            <a:ext cx="122413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flipV="1">
            <a:off x="7668344" y="962249"/>
            <a:ext cx="0" cy="64807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1506990" y="4785996"/>
            <a:ext cx="704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2019</a:t>
            </a:r>
            <a:endParaRPr lang="ru-RU" sz="2000" dirty="0"/>
          </a:p>
        </p:txBody>
      </p:sp>
      <p:sp>
        <p:nvSpPr>
          <p:cNvPr id="80" name="TextBox 79"/>
          <p:cNvSpPr txBox="1"/>
          <p:nvPr/>
        </p:nvSpPr>
        <p:spPr>
          <a:xfrm>
            <a:off x="2627785" y="4202608"/>
            <a:ext cx="704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2020</a:t>
            </a:r>
            <a:endParaRPr lang="ru-RU" sz="2000" dirty="0"/>
          </a:p>
        </p:txBody>
      </p:sp>
      <p:sp>
        <p:nvSpPr>
          <p:cNvPr id="81" name="TextBox 80"/>
          <p:cNvSpPr txBox="1"/>
          <p:nvPr/>
        </p:nvSpPr>
        <p:spPr>
          <a:xfrm>
            <a:off x="3867962" y="3539065"/>
            <a:ext cx="704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2021</a:t>
            </a:r>
            <a:endParaRPr lang="ru-RU" sz="2000" dirty="0"/>
          </a:p>
        </p:txBody>
      </p:sp>
      <p:sp>
        <p:nvSpPr>
          <p:cNvPr id="82" name="TextBox 81"/>
          <p:cNvSpPr txBox="1"/>
          <p:nvPr/>
        </p:nvSpPr>
        <p:spPr>
          <a:xfrm>
            <a:off x="5092098" y="2895786"/>
            <a:ext cx="704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2022</a:t>
            </a:r>
            <a:endParaRPr lang="ru-RU" sz="2000" dirty="0"/>
          </a:p>
        </p:txBody>
      </p:sp>
      <p:sp>
        <p:nvSpPr>
          <p:cNvPr id="83" name="TextBox 82"/>
          <p:cNvSpPr txBox="1"/>
          <p:nvPr/>
        </p:nvSpPr>
        <p:spPr>
          <a:xfrm>
            <a:off x="6228185" y="2257351"/>
            <a:ext cx="704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2023</a:t>
            </a:r>
            <a:endParaRPr lang="ru-RU" sz="2000" dirty="0"/>
          </a:p>
        </p:txBody>
      </p:sp>
      <p:sp>
        <p:nvSpPr>
          <p:cNvPr id="84" name="TextBox 83"/>
          <p:cNvSpPr txBox="1"/>
          <p:nvPr/>
        </p:nvSpPr>
        <p:spPr>
          <a:xfrm>
            <a:off x="7380313" y="1610320"/>
            <a:ext cx="704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2024</a:t>
            </a:r>
            <a:endParaRPr lang="ru-RU" sz="2000" dirty="0"/>
          </a:p>
        </p:txBody>
      </p:sp>
      <p:pic>
        <p:nvPicPr>
          <p:cNvPr id="85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7640" y="1953016"/>
            <a:ext cx="1232433" cy="92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Слайды\111\curve-arrow-clipart-png-25.jp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36963">
            <a:off x="1597409" y="2567623"/>
            <a:ext cx="2865169" cy="143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281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" y="14148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Страховая пенсия на общих основаниях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rot="16200000">
            <a:off x="-69623" y="1670045"/>
            <a:ext cx="15359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</a:rPr>
              <a:t>Мужчины</a:t>
            </a:r>
            <a:endParaRPr lang="ru-RU" sz="2400" b="1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-51364" y="3601451"/>
            <a:ext cx="1563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</a:rPr>
              <a:t>Женщины</a:t>
            </a:r>
            <a:endParaRPr lang="ru-RU" sz="2400" b="1" dirty="0">
              <a:solidFill>
                <a:srgbClr val="0000FF"/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378769"/>
              </p:ext>
            </p:extLst>
          </p:nvPr>
        </p:nvGraphicFramePr>
        <p:xfrm>
          <a:off x="1115613" y="915566"/>
          <a:ext cx="7704858" cy="2104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017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5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73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862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500" b="1" u="none" strike="noStrike" dirty="0">
                          <a:effectLst/>
                        </a:rPr>
                        <a:t>Год достижения возраста</a:t>
                      </a:r>
                      <a:br>
                        <a:rPr lang="ru-RU" sz="1500" b="1" u="none" strike="noStrike" dirty="0">
                          <a:effectLst/>
                        </a:rPr>
                      </a:br>
                      <a:r>
                        <a:rPr lang="ru-RU" sz="1500" b="1" u="none" strike="noStrike" dirty="0">
                          <a:effectLst/>
                        </a:rPr>
                        <a:t>60 лет  (</a:t>
                      </a:r>
                      <a:r>
                        <a:rPr lang="ru-RU" sz="1500" b="1" u="none" strike="noStrike" dirty="0" smtClean="0">
                          <a:effectLst/>
                        </a:rPr>
                        <a:t>мужчины) и</a:t>
                      </a:r>
                      <a:r>
                        <a:rPr lang="ru-RU" sz="1500" b="1" u="none" strike="noStrike" dirty="0">
                          <a:effectLst/>
                        </a:rPr>
                        <a:t/>
                      </a:r>
                      <a:br>
                        <a:rPr lang="ru-RU" sz="1500" b="1" u="none" strike="noStrike" dirty="0">
                          <a:effectLst/>
                        </a:rPr>
                      </a:br>
                      <a:r>
                        <a:rPr lang="ru-RU" sz="1500" b="1" u="none" strike="noStrike" dirty="0">
                          <a:effectLst/>
                        </a:rPr>
                        <a:t>55 лет (женщины)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500" b="1" u="none" strike="noStrike" dirty="0">
                          <a:effectLst/>
                        </a:rPr>
                        <a:t>Право на пенсию возникает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2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u="none" strike="noStrike" dirty="0">
                          <a:effectLst/>
                        </a:rPr>
                        <a:t>в возрасте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u="none" strike="noStrike" dirty="0">
                          <a:effectLst/>
                        </a:rPr>
                        <a:t>в году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2019 (1959 г.р.)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60+1=61 год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2020 (1960 г.р.)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60+2=62 года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2021 ( 1961 г.р.)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60+3=63 года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2022 (1962 г.р.)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60+4=64 года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2023 ( 1963 г.р.)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60+5=65 лет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426774"/>
              </p:ext>
            </p:extLst>
          </p:nvPr>
        </p:nvGraphicFramePr>
        <p:xfrm>
          <a:off x="1115616" y="3108953"/>
          <a:ext cx="7704855" cy="18859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00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3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04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2019 (1964 г.р.)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55+1=56 лет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2020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2020 (1965 г.р.)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55+2=57 лет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2021 ( 1966 г.р.)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55+3=58 лет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2022 (1967 г.р.)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55+4=59 лет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2023 (1968 г.р.)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55+5=60 лет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2024 (1969 г.р.)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55+6=61 год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2030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2025 (1970 г.р.)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55+7=62 года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2032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2026 (1971 г.р.)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55+8=63 года 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2034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104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5496" y="-102855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Виды досрочных страховых пенсий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(повышение возраста)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AutoShape 13"/>
          <p:cNvSpPr>
            <a:spLocks noChangeArrowheads="1"/>
          </p:cNvSpPr>
          <p:nvPr/>
        </p:nvSpPr>
        <p:spPr bwMode="gray">
          <a:xfrm>
            <a:off x="323528" y="3336616"/>
            <a:ext cx="8583665" cy="1272246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AutoShape 23"/>
          <p:cNvSpPr>
            <a:spLocks noChangeArrowheads="1"/>
          </p:cNvSpPr>
          <p:nvPr/>
        </p:nvSpPr>
        <p:spPr bwMode="gray">
          <a:xfrm>
            <a:off x="312683" y="898179"/>
            <a:ext cx="8651805" cy="1385539"/>
          </a:xfrm>
          <a:prstGeom prst="bevel">
            <a:avLst>
              <a:gd name="adj" fmla="val 2481"/>
            </a:avLst>
          </a:prstGeom>
          <a:gradFill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18900000" scaled="1"/>
          </a:gradFill>
          <a:ln>
            <a:noFill/>
          </a:ln>
          <a:effectLst/>
        </p:spPr>
        <p:txBody>
          <a:bodyPr wrap="square" anchor="ctr"/>
          <a:lstStyle/>
          <a:p>
            <a:pPr algn="ctr">
              <a:defRPr/>
            </a:pP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97690" y="843558"/>
            <a:ext cx="891081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Пенсии в связи с длительным выполнением </a:t>
            </a:r>
            <a:b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профессиональной деятельности </a:t>
            </a:r>
            <a:r>
              <a:rPr lang="ru-RU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(педагоги</a:t>
            </a:r>
            <a:r>
              <a:rPr lang="ru-RU" sz="2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; медики; творческие </a:t>
            </a:r>
            <a:r>
              <a:rPr lang="ru-RU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работники) 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(без требования уплаты дополнительного тарифа)  </a:t>
            </a:r>
            <a:b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поэтапное более позднее назначение пенсии </a:t>
            </a:r>
          </a:p>
          <a:p>
            <a:pPr algn="ctr"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(от года приобретения требуемой выслуги до 8 лет)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" name="AutoShape 23"/>
          <p:cNvSpPr>
            <a:spLocks noChangeArrowheads="1"/>
          </p:cNvSpPr>
          <p:nvPr/>
        </p:nvSpPr>
        <p:spPr bwMode="gray">
          <a:xfrm>
            <a:off x="312683" y="2896401"/>
            <a:ext cx="8651805" cy="696798"/>
          </a:xfrm>
          <a:prstGeom prst="bevel">
            <a:avLst>
              <a:gd name="adj" fmla="val 2481"/>
            </a:avLst>
          </a:prstGeom>
          <a:gradFill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18900000" scaled="1"/>
          </a:gradFill>
          <a:ln>
            <a:noFill/>
          </a:ln>
          <a:effectLst/>
        </p:spPr>
        <p:txBody>
          <a:bodyPr wrap="square" anchor="ctr"/>
          <a:lstStyle/>
          <a:p>
            <a:pPr algn="ctr">
              <a:defRPr/>
            </a:pP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97690" y="2841780"/>
            <a:ext cx="89108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Пенсии в связи с работой в особых климатических 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условиях</a:t>
            </a:r>
            <a:b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поэтапное увеличение возраста мужчинам на 5 лет, женщинам на 8 лет</a:t>
            </a:r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13366" y="3593199"/>
            <a:ext cx="849382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500" dirty="0"/>
              <a:t>Лица, проработавшие в </a:t>
            </a:r>
            <a:r>
              <a:rPr lang="ru-RU" sz="1500" dirty="0" smtClean="0"/>
              <a:t>районах Крайнего Севера не </a:t>
            </a:r>
            <a:r>
              <a:rPr lang="ru-RU" sz="1500" dirty="0"/>
              <a:t>менее 15 </a:t>
            </a:r>
            <a:r>
              <a:rPr lang="ru-RU" sz="1500" dirty="0" smtClean="0"/>
              <a:t>календарных лет </a:t>
            </a:r>
            <a:r>
              <a:rPr lang="ru-RU" sz="1500" dirty="0"/>
              <a:t>или </a:t>
            </a:r>
            <a:r>
              <a:rPr lang="ru-RU" sz="1500" dirty="0" smtClean="0"/>
              <a:t>местностях, приравненных к ним, не менее 20 календарных лет, либо не менее 7,5 календарных лет в районах Крайнего Севера при страховом стаже 25 и 20 лет у мужчин и женщин соответственно</a:t>
            </a:r>
            <a:br>
              <a:rPr lang="ru-RU" sz="1500" dirty="0" smtClean="0"/>
            </a:br>
            <a:r>
              <a:rPr lang="ru-RU" sz="1500" dirty="0" smtClean="0"/>
              <a:t>(мужчины </a:t>
            </a:r>
            <a:r>
              <a:rPr lang="ru-RU" sz="1500" dirty="0"/>
              <a:t>– </a:t>
            </a:r>
            <a:r>
              <a:rPr lang="ru-RU" sz="1500" dirty="0" smtClean="0"/>
              <a:t> с 55 до 60 лет, </a:t>
            </a:r>
            <a:r>
              <a:rPr lang="ru-RU" sz="1500" dirty="0"/>
              <a:t>женщины – </a:t>
            </a:r>
            <a:r>
              <a:rPr lang="ru-RU" sz="1500" dirty="0" smtClean="0"/>
              <a:t>с 50 до 5</a:t>
            </a:r>
            <a:r>
              <a:rPr lang="en-US" sz="1500" dirty="0" smtClean="0"/>
              <a:t>8</a:t>
            </a:r>
            <a:r>
              <a:rPr lang="ru-RU" sz="1500" dirty="0" smtClean="0"/>
              <a:t>лет</a:t>
            </a:r>
            <a:r>
              <a:rPr lang="ru-RU" sz="1500" dirty="0"/>
              <a:t>);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2831" y="2318560"/>
            <a:ext cx="9131169" cy="523220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extrusionClr>
                <a:srgbClr val="FF0000"/>
              </a:extrusionClr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none" spc="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 Выслуга лет не увеличивается !</a:t>
            </a:r>
            <a:endParaRPr lang="ru-RU" sz="28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14677" y="4558725"/>
            <a:ext cx="8493827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 Северный стаж не увеличивается !</a:t>
            </a:r>
            <a:endParaRPr lang="ru-RU" sz="32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58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Полилиния 94"/>
          <p:cNvSpPr/>
          <p:nvPr/>
        </p:nvSpPr>
        <p:spPr>
          <a:xfrm>
            <a:off x="2999169" y="1419505"/>
            <a:ext cx="2724959" cy="1884338"/>
          </a:xfrm>
          <a:custGeom>
            <a:avLst/>
            <a:gdLst>
              <a:gd name="connsiteX0" fmla="*/ 0 w 1581150"/>
              <a:gd name="connsiteY0" fmla="*/ 1609725 h 1609725"/>
              <a:gd name="connsiteX1" fmla="*/ 200025 w 1581150"/>
              <a:gd name="connsiteY1" fmla="*/ 1019175 h 1609725"/>
              <a:gd name="connsiteX2" fmla="*/ 676275 w 1581150"/>
              <a:gd name="connsiteY2" fmla="*/ 476250 h 1609725"/>
              <a:gd name="connsiteX3" fmla="*/ 1143000 w 1581150"/>
              <a:gd name="connsiteY3" fmla="*/ 123825 h 1609725"/>
              <a:gd name="connsiteX4" fmla="*/ 1581150 w 1581150"/>
              <a:gd name="connsiteY4" fmla="*/ 0 h 1609725"/>
              <a:gd name="connsiteX5" fmla="*/ 1581150 w 1581150"/>
              <a:gd name="connsiteY5" fmla="*/ 0 h 1609725"/>
              <a:gd name="connsiteX6" fmla="*/ 1581150 w 1581150"/>
              <a:gd name="connsiteY6" fmla="*/ 0 h 1609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150" h="1609725">
                <a:moveTo>
                  <a:pt x="0" y="1609725"/>
                </a:moveTo>
                <a:cubicBezTo>
                  <a:pt x="43656" y="1408906"/>
                  <a:pt x="87313" y="1208087"/>
                  <a:pt x="200025" y="1019175"/>
                </a:cubicBezTo>
                <a:cubicBezTo>
                  <a:pt x="312737" y="830263"/>
                  <a:pt x="519113" y="625475"/>
                  <a:pt x="676275" y="476250"/>
                </a:cubicBezTo>
                <a:cubicBezTo>
                  <a:pt x="833437" y="327025"/>
                  <a:pt x="992188" y="203200"/>
                  <a:pt x="1143000" y="123825"/>
                </a:cubicBezTo>
                <a:cubicBezTo>
                  <a:pt x="1293812" y="44450"/>
                  <a:pt x="1581150" y="0"/>
                  <a:pt x="1581150" y="0"/>
                </a:cubicBezTo>
                <a:lnTo>
                  <a:pt x="1581150" y="0"/>
                </a:lnTo>
                <a:lnTo>
                  <a:pt x="1581150" y="0"/>
                </a:lnTo>
              </a:path>
            </a:pathLst>
          </a:custGeom>
          <a:noFill/>
          <a:ln>
            <a:solidFill>
              <a:schemeClr val="accent6">
                <a:lumMod val="75000"/>
              </a:schemeClr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Полилиния 91"/>
          <p:cNvSpPr/>
          <p:nvPr/>
        </p:nvSpPr>
        <p:spPr>
          <a:xfrm>
            <a:off x="1538384" y="3167310"/>
            <a:ext cx="1305425" cy="994886"/>
          </a:xfrm>
          <a:custGeom>
            <a:avLst/>
            <a:gdLst>
              <a:gd name="connsiteX0" fmla="*/ 0 w 1581150"/>
              <a:gd name="connsiteY0" fmla="*/ 1609725 h 1609725"/>
              <a:gd name="connsiteX1" fmla="*/ 200025 w 1581150"/>
              <a:gd name="connsiteY1" fmla="*/ 1019175 h 1609725"/>
              <a:gd name="connsiteX2" fmla="*/ 676275 w 1581150"/>
              <a:gd name="connsiteY2" fmla="*/ 476250 h 1609725"/>
              <a:gd name="connsiteX3" fmla="*/ 1143000 w 1581150"/>
              <a:gd name="connsiteY3" fmla="*/ 123825 h 1609725"/>
              <a:gd name="connsiteX4" fmla="*/ 1581150 w 1581150"/>
              <a:gd name="connsiteY4" fmla="*/ 0 h 1609725"/>
              <a:gd name="connsiteX5" fmla="*/ 1581150 w 1581150"/>
              <a:gd name="connsiteY5" fmla="*/ 0 h 1609725"/>
              <a:gd name="connsiteX6" fmla="*/ 1581150 w 1581150"/>
              <a:gd name="connsiteY6" fmla="*/ 0 h 1609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150" h="1609725">
                <a:moveTo>
                  <a:pt x="0" y="1609725"/>
                </a:moveTo>
                <a:cubicBezTo>
                  <a:pt x="43656" y="1408906"/>
                  <a:pt x="87313" y="1208087"/>
                  <a:pt x="200025" y="1019175"/>
                </a:cubicBezTo>
                <a:cubicBezTo>
                  <a:pt x="312737" y="830263"/>
                  <a:pt x="519113" y="625475"/>
                  <a:pt x="676275" y="476250"/>
                </a:cubicBezTo>
                <a:cubicBezTo>
                  <a:pt x="833437" y="327025"/>
                  <a:pt x="992188" y="203200"/>
                  <a:pt x="1143000" y="123825"/>
                </a:cubicBezTo>
                <a:cubicBezTo>
                  <a:pt x="1293812" y="44450"/>
                  <a:pt x="1581150" y="0"/>
                  <a:pt x="1581150" y="0"/>
                </a:cubicBezTo>
                <a:lnTo>
                  <a:pt x="1581150" y="0"/>
                </a:lnTo>
                <a:lnTo>
                  <a:pt x="1581150" y="0"/>
                </a:lnTo>
              </a:path>
            </a:pathLst>
          </a:custGeom>
          <a:noFill/>
          <a:ln>
            <a:solidFill>
              <a:schemeClr val="bg2">
                <a:lumMod val="25000"/>
              </a:schemeClr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Полилиния 90"/>
          <p:cNvSpPr/>
          <p:nvPr/>
        </p:nvSpPr>
        <p:spPr>
          <a:xfrm>
            <a:off x="1159703" y="3635000"/>
            <a:ext cx="981769" cy="751017"/>
          </a:xfrm>
          <a:custGeom>
            <a:avLst/>
            <a:gdLst>
              <a:gd name="connsiteX0" fmla="*/ 0 w 1581150"/>
              <a:gd name="connsiteY0" fmla="*/ 1609725 h 1609725"/>
              <a:gd name="connsiteX1" fmla="*/ 200025 w 1581150"/>
              <a:gd name="connsiteY1" fmla="*/ 1019175 h 1609725"/>
              <a:gd name="connsiteX2" fmla="*/ 676275 w 1581150"/>
              <a:gd name="connsiteY2" fmla="*/ 476250 h 1609725"/>
              <a:gd name="connsiteX3" fmla="*/ 1143000 w 1581150"/>
              <a:gd name="connsiteY3" fmla="*/ 123825 h 1609725"/>
              <a:gd name="connsiteX4" fmla="*/ 1581150 w 1581150"/>
              <a:gd name="connsiteY4" fmla="*/ 0 h 1609725"/>
              <a:gd name="connsiteX5" fmla="*/ 1581150 w 1581150"/>
              <a:gd name="connsiteY5" fmla="*/ 0 h 1609725"/>
              <a:gd name="connsiteX6" fmla="*/ 1581150 w 1581150"/>
              <a:gd name="connsiteY6" fmla="*/ 0 h 1609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150" h="1609725">
                <a:moveTo>
                  <a:pt x="0" y="1609725"/>
                </a:moveTo>
                <a:cubicBezTo>
                  <a:pt x="43656" y="1408906"/>
                  <a:pt x="87313" y="1208087"/>
                  <a:pt x="200025" y="1019175"/>
                </a:cubicBezTo>
                <a:cubicBezTo>
                  <a:pt x="312737" y="830263"/>
                  <a:pt x="519113" y="625475"/>
                  <a:pt x="676275" y="476250"/>
                </a:cubicBezTo>
                <a:cubicBezTo>
                  <a:pt x="833437" y="327025"/>
                  <a:pt x="992188" y="203200"/>
                  <a:pt x="1143000" y="123825"/>
                </a:cubicBezTo>
                <a:cubicBezTo>
                  <a:pt x="1293812" y="44450"/>
                  <a:pt x="1581150" y="0"/>
                  <a:pt x="1581150" y="0"/>
                </a:cubicBezTo>
                <a:lnTo>
                  <a:pt x="1581150" y="0"/>
                </a:lnTo>
                <a:lnTo>
                  <a:pt x="1581150" y="0"/>
                </a:lnTo>
              </a:path>
            </a:pathLst>
          </a:custGeom>
          <a:noFill/>
          <a:ln>
            <a:solidFill>
              <a:srgbClr val="9900FF"/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Полилиния 89"/>
          <p:cNvSpPr/>
          <p:nvPr/>
        </p:nvSpPr>
        <p:spPr>
          <a:xfrm>
            <a:off x="788980" y="4071599"/>
            <a:ext cx="615917" cy="513405"/>
          </a:xfrm>
          <a:custGeom>
            <a:avLst/>
            <a:gdLst>
              <a:gd name="connsiteX0" fmla="*/ 0 w 1581150"/>
              <a:gd name="connsiteY0" fmla="*/ 1609725 h 1609725"/>
              <a:gd name="connsiteX1" fmla="*/ 200025 w 1581150"/>
              <a:gd name="connsiteY1" fmla="*/ 1019175 h 1609725"/>
              <a:gd name="connsiteX2" fmla="*/ 676275 w 1581150"/>
              <a:gd name="connsiteY2" fmla="*/ 476250 h 1609725"/>
              <a:gd name="connsiteX3" fmla="*/ 1143000 w 1581150"/>
              <a:gd name="connsiteY3" fmla="*/ 123825 h 1609725"/>
              <a:gd name="connsiteX4" fmla="*/ 1581150 w 1581150"/>
              <a:gd name="connsiteY4" fmla="*/ 0 h 1609725"/>
              <a:gd name="connsiteX5" fmla="*/ 1581150 w 1581150"/>
              <a:gd name="connsiteY5" fmla="*/ 0 h 1609725"/>
              <a:gd name="connsiteX6" fmla="*/ 1581150 w 1581150"/>
              <a:gd name="connsiteY6" fmla="*/ 0 h 1609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150" h="1609725">
                <a:moveTo>
                  <a:pt x="0" y="1609725"/>
                </a:moveTo>
                <a:cubicBezTo>
                  <a:pt x="43656" y="1408906"/>
                  <a:pt x="87313" y="1208087"/>
                  <a:pt x="200025" y="1019175"/>
                </a:cubicBezTo>
                <a:cubicBezTo>
                  <a:pt x="312737" y="830263"/>
                  <a:pt x="519113" y="625475"/>
                  <a:pt x="676275" y="476250"/>
                </a:cubicBezTo>
                <a:cubicBezTo>
                  <a:pt x="833437" y="327025"/>
                  <a:pt x="992188" y="203200"/>
                  <a:pt x="1143000" y="123825"/>
                </a:cubicBezTo>
                <a:cubicBezTo>
                  <a:pt x="1293812" y="44450"/>
                  <a:pt x="1581150" y="0"/>
                  <a:pt x="1581150" y="0"/>
                </a:cubicBezTo>
                <a:lnTo>
                  <a:pt x="1581150" y="0"/>
                </a:lnTo>
                <a:lnTo>
                  <a:pt x="1581150" y="0"/>
                </a:lnTo>
              </a:path>
            </a:pathLst>
          </a:custGeom>
          <a:noFill/>
          <a:ln>
            <a:solidFill>
              <a:srgbClr val="0000FF"/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Полилиния 88"/>
          <p:cNvSpPr/>
          <p:nvPr/>
        </p:nvSpPr>
        <p:spPr>
          <a:xfrm>
            <a:off x="2308152" y="2189571"/>
            <a:ext cx="2047825" cy="1462300"/>
          </a:xfrm>
          <a:custGeom>
            <a:avLst/>
            <a:gdLst>
              <a:gd name="connsiteX0" fmla="*/ 0 w 1581150"/>
              <a:gd name="connsiteY0" fmla="*/ 1609725 h 1609725"/>
              <a:gd name="connsiteX1" fmla="*/ 200025 w 1581150"/>
              <a:gd name="connsiteY1" fmla="*/ 1019175 h 1609725"/>
              <a:gd name="connsiteX2" fmla="*/ 676275 w 1581150"/>
              <a:gd name="connsiteY2" fmla="*/ 476250 h 1609725"/>
              <a:gd name="connsiteX3" fmla="*/ 1143000 w 1581150"/>
              <a:gd name="connsiteY3" fmla="*/ 123825 h 1609725"/>
              <a:gd name="connsiteX4" fmla="*/ 1581150 w 1581150"/>
              <a:gd name="connsiteY4" fmla="*/ 0 h 1609725"/>
              <a:gd name="connsiteX5" fmla="*/ 1581150 w 1581150"/>
              <a:gd name="connsiteY5" fmla="*/ 0 h 1609725"/>
              <a:gd name="connsiteX6" fmla="*/ 1581150 w 1581150"/>
              <a:gd name="connsiteY6" fmla="*/ 0 h 1609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150" h="1609725">
                <a:moveTo>
                  <a:pt x="0" y="1609725"/>
                </a:moveTo>
                <a:cubicBezTo>
                  <a:pt x="43656" y="1408906"/>
                  <a:pt x="87313" y="1208087"/>
                  <a:pt x="200025" y="1019175"/>
                </a:cubicBezTo>
                <a:cubicBezTo>
                  <a:pt x="312737" y="830263"/>
                  <a:pt x="519113" y="625475"/>
                  <a:pt x="676275" y="476250"/>
                </a:cubicBezTo>
                <a:cubicBezTo>
                  <a:pt x="833437" y="327025"/>
                  <a:pt x="992188" y="203200"/>
                  <a:pt x="1143000" y="123825"/>
                </a:cubicBezTo>
                <a:cubicBezTo>
                  <a:pt x="1293812" y="44450"/>
                  <a:pt x="1581150" y="0"/>
                  <a:pt x="1581150" y="0"/>
                </a:cubicBezTo>
                <a:lnTo>
                  <a:pt x="1581150" y="0"/>
                </a:lnTo>
                <a:lnTo>
                  <a:pt x="1581150" y="0"/>
                </a:lnTo>
              </a:path>
            </a:pathLst>
          </a:custGeom>
          <a:noFill/>
          <a:ln>
            <a:solidFill>
              <a:srgbClr val="FF0000"/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7636" y="-102855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Пенсия по старости при наличии </a:t>
            </a:r>
            <a:b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требуемой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выслуги лет (независимо от возраста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323528" y="4850681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683568" y="4623978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683568" y="4629704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flipV="1">
            <a:off x="1043608" y="4403001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1043608" y="4408727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flipV="1">
            <a:off x="1403648" y="4182024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1403648" y="4187750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flipV="1">
            <a:off x="1763688" y="3961047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1763688" y="3966772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 flipV="1">
            <a:off x="2123728" y="3740070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2123728" y="3745796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 flipV="1">
            <a:off x="2483768" y="3519093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2483768" y="3524819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 flipV="1">
            <a:off x="2843808" y="3298116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2843808" y="3303842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3203848" y="3077139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>
            <a:off x="3203848" y="3082865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 flipV="1">
            <a:off x="3563888" y="2856162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3563888" y="2861888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V="1">
            <a:off x="3923928" y="2635185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>
            <a:off x="3923928" y="2640911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 flipV="1">
            <a:off x="4283968" y="2414208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>
            <a:off x="4283968" y="2419934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 flipV="1">
            <a:off x="4644008" y="2193231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>
            <a:off x="4644008" y="2198957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 flipV="1">
            <a:off x="5004048" y="1972254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>
            <a:off x="5004048" y="1977980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flipV="1">
            <a:off x="5364088" y="1751277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>
            <a:off x="5364088" y="1757003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/>
          <p:cNvCxnSpPr/>
          <p:nvPr/>
        </p:nvCxnSpPr>
        <p:spPr>
          <a:xfrm flipV="1">
            <a:off x="5724128" y="1530300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>
            <a:off x="5724128" y="1536025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единительная линия 124"/>
          <p:cNvCxnSpPr/>
          <p:nvPr/>
        </p:nvCxnSpPr>
        <p:spPr>
          <a:xfrm flipV="1">
            <a:off x="6084168" y="1309323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>
            <a:off x="6084168" y="1315049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Прямая соединительная линия 126"/>
          <p:cNvCxnSpPr/>
          <p:nvPr/>
        </p:nvCxnSpPr>
        <p:spPr>
          <a:xfrm flipV="1">
            <a:off x="6444208" y="1088346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>
            <a:off x="6444208" y="1094072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539553" y="4801021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2019</a:t>
            </a:r>
            <a:endParaRPr lang="ru-RU" sz="1200" dirty="0"/>
          </a:p>
        </p:txBody>
      </p:sp>
      <p:sp>
        <p:nvSpPr>
          <p:cNvPr id="131" name="TextBox 130"/>
          <p:cNvSpPr txBox="1"/>
          <p:nvPr/>
        </p:nvSpPr>
        <p:spPr>
          <a:xfrm>
            <a:off x="904794" y="4582939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2020</a:t>
            </a:r>
            <a:endParaRPr lang="ru-RU" sz="1200" dirty="0"/>
          </a:p>
        </p:txBody>
      </p:sp>
      <p:sp>
        <p:nvSpPr>
          <p:cNvPr id="132" name="TextBox 131"/>
          <p:cNvSpPr txBox="1"/>
          <p:nvPr/>
        </p:nvSpPr>
        <p:spPr>
          <a:xfrm>
            <a:off x="1247293" y="4375148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2021</a:t>
            </a:r>
            <a:endParaRPr lang="ru-RU" sz="1200" dirty="0"/>
          </a:p>
        </p:txBody>
      </p:sp>
      <p:sp>
        <p:nvSpPr>
          <p:cNvPr id="133" name="TextBox 132"/>
          <p:cNvSpPr txBox="1"/>
          <p:nvPr/>
        </p:nvSpPr>
        <p:spPr>
          <a:xfrm>
            <a:off x="1624874" y="416219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2022</a:t>
            </a:r>
            <a:endParaRPr lang="ru-RU" sz="1200" dirty="0"/>
          </a:p>
        </p:txBody>
      </p:sp>
      <p:sp>
        <p:nvSpPr>
          <p:cNvPr id="134" name="TextBox 133"/>
          <p:cNvSpPr txBox="1"/>
          <p:nvPr/>
        </p:nvSpPr>
        <p:spPr>
          <a:xfrm>
            <a:off x="1984914" y="393017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2023</a:t>
            </a:r>
            <a:endParaRPr lang="ru-RU" sz="1200" dirty="0"/>
          </a:p>
        </p:txBody>
      </p:sp>
      <p:sp>
        <p:nvSpPr>
          <p:cNvPr id="135" name="TextBox 134"/>
          <p:cNvSpPr txBox="1"/>
          <p:nvPr/>
        </p:nvSpPr>
        <p:spPr>
          <a:xfrm>
            <a:off x="2344954" y="372242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2024</a:t>
            </a:r>
            <a:endParaRPr lang="ru-RU" sz="1200" dirty="0"/>
          </a:p>
        </p:txBody>
      </p:sp>
      <p:sp>
        <p:nvSpPr>
          <p:cNvPr id="136" name="TextBox 135"/>
          <p:cNvSpPr txBox="1"/>
          <p:nvPr/>
        </p:nvSpPr>
        <p:spPr>
          <a:xfrm>
            <a:off x="2678657" y="3489853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2025</a:t>
            </a:r>
            <a:endParaRPr lang="ru-RU" sz="1200" dirty="0"/>
          </a:p>
        </p:txBody>
      </p:sp>
      <p:sp>
        <p:nvSpPr>
          <p:cNvPr id="137" name="TextBox 136"/>
          <p:cNvSpPr txBox="1"/>
          <p:nvPr/>
        </p:nvSpPr>
        <p:spPr>
          <a:xfrm>
            <a:off x="3065034" y="3282103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2026</a:t>
            </a:r>
            <a:endParaRPr lang="ru-RU" sz="1200" dirty="0"/>
          </a:p>
        </p:txBody>
      </p:sp>
      <p:sp>
        <p:nvSpPr>
          <p:cNvPr id="138" name="TextBox 137"/>
          <p:cNvSpPr txBox="1"/>
          <p:nvPr/>
        </p:nvSpPr>
        <p:spPr>
          <a:xfrm>
            <a:off x="3425074" y="306343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2027</a:t>
            </a:r>
            <a:endParaRPr lang="ru-RU" sz="1200" dirty="0"/>
          </a:p>
        </p:txBody>
      </p:sp>
      <p:sp>
        <p:nvSpPr>
          <p:cNvPr id="139" name="TextBox 138"/>
          <p:cNvSpPr txBox="1"/>
          <p:nvPr/>
        </p:nvSpPr>
        <p:spPr>
          <a:xfrm>
            <a:off x="3785113" y="2841781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2028</a:t>
            </a:r>
            <a:endParaRPr lang="ru-RU" sz="1200" dirty="0"/>
          </a:p>
        </p:txBody>
      </p:sp>
      <p:sp>
        <p:nvSpPr>
          <p:cNvPr id="140" name="TextBox 139"/>
          <p:cNvSpPr txBox="1"/>
          <p:nvPr/>
        </p:nvSpPr>
        <p:spPr>
          <a:xfrm>
            <a:off x="4089130" y="2625757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2029</a:t>
            </a:r>
            <a:endParaRPr lang="ru-RU" sz="1200" dirty="0"/>
          </a:p>
        </p:txBody>
      </p:sp>
      <p:sp>
        <p:nvSpPr>
          <p:cNvPr id="141" name="TextBox 140"/>
          <p:cNvSpPr txBox="1"/>
          <p:nvPr/>
        </p:nvSpPr>
        <p:spPr>
          <a:xfrm>
            <a:off x="4505194" y="2364001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2030</a:t>
            </a:r>
            <a:endParaRPr lang="ru-RU" sz="1200" dirty="0"/>
          </a:p>
        </p:txBody>
      </p:sp>
      <p:sp>
        <p:nvSpPr>
          <p:cNvPr id="142" name="TextBox 141"/>
          <p:cNvSpPr txBox="1"/>
          <p:nvPr/>
        </p:nvSpPr>
        <p:spPr>
          <a:xfrm>
            <a:off x="4865234" y="2156252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2031</a:t>
            </a:r>
            <a:endParaRPr lang="ru-RU" sz="1200" dirty="0"/>
          </a:p>
        </p:txBody>
      </p:sp>
      <p:sp>
        <p:nvSpPr>
          <p:cNvPr id="143" name="TextBox 142"/>
          <p:cNvSpPr txBox="1"/>
          <p:nvPr/>
        </p:nvSpPr>
        <p:spPr>
          <a:xfrm>
            <a:off x="5225274" y="1948503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2032</a:t>
            </a:r>
            <a:endParaRPr lang="ru-RU" sz="1200" dirty="0"/>
          </a:p>
        </p:txBody>
      </p:sp>
      <p:sp>
        <p:nvSpPr>
          <p:cNvPr id="144" name="TextBox 143"/>
          <p:cNvSpPr txBox="1"/>
          <p:nvPr/>
        </p:nvSpPr>
        <p:spPr>
          <a:xfrm>
            <a:off x="5585314" y="172983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2033</a:t>
            </a:r>
            <a:endParaRPr lang="ru-RU" sz="1200" dirty="0"/>
          </a:p>
        </p:txBody>
      </p:sp>
      <p:sp>
        <p:nvSpPr>
          <p:cNvPr id="145" name="TextBox 144"/>
          <p:cNvSpPr txBox="1"/>
          <p:nvPr/>
        </p:nvSpPr>
        <p:spPr>
          <a:xfrm>
            <a:off x="5945354" y="1522087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2034</a:t>
            </a:r>
            <a:endParaRPr lang="ru-RU" sz="1200" dirty="0"/>
          </a:p>
        </p:txBody>
      </p:sp>
      <p:sp>
        <p:nvSpPr>
          <p:cNvPr id="146" name="TextBox 145"/>
          <p:cNvSpPr txBox="1"/>
          <p:nvPr/>
        </p:nvSpPr>
        <p:spPr>
          <a:xfrm>
            <a:off x="6289722" y="1275607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2035</a:t>
            </a:r>
            <a:endParaRPr lang="ru-RU" sz="1200" dirty="0"/>
          </a:p>
        </p:txBody>
      </p:sp>
      <p:sp>
        <p:nvSpPr>
          <p:cNvPr id="147" name="TextBox 146"/>
          <p:cNvSpPr txBox="1"/>
          <p:nvPr/>
        </p:nvSpPr>
        <p:spPr>
          <a:xfrm>
            <a:off x="6660233" y="1067857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2036</a:t>
            </a:r>
            <a:endParaRPr lang="ru-RU" sz="1200" dirty="0"/>
          </a:p>
        </p:txBody>
      </p:sp>
      <p:sp>
        <p:nvSpPr>
          <p:cNvPr id="164" name="TextBox 163"/>
          <p:cNvSpPr txBox="1"/>
          <p:nvPr/>
        </p:nvSpPr>
        <p:spPr>
          <a:xfrm>
            <a:off x="4409629" y="2806790"/>
            <a:ext cx="467300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i="1" dirty="0" smtClean="0">
                <a:solidFill>
                  <a:srgbClr val="C00000"/>
                </a:solidFill>
              </a:rPr>
              <a:t>Если требуемый стаж выработан </a:t>
            </a:r>
          </a:p>
          <a:p>
            <a:pPr algn="r"/>
            <a:r>
              <a:rPr lang="ru-RU" sz="2000" b="1" i="1" dirty="0" smtClean="0">
                <a:solidFill>
                  <a:srgbClr val="C00000"/>
                </a:solidFill>
              </a:rPr>
              <a:t>в 2019 году, то пенсия назначается через год (2020 год), </a:t>
            </a:r>
            <a:br>
              <a:rPr lang="ru-RU" sz="2000" b="1" i="1" dirty="0" smtClean="0">
                <a:solidFill>
                  <a:srgbClr val="C00000"/>
                </a:solidFill>
              </a:rPr>
            </a:br>
            <a:r>
              <a:rPr lang="ru-RU" sz="2000" b="1" i="1" dirty="0" smtClean="0">
                <a:solidFill>
                  <a:srgbClr val="C00000"/>
                </a:solidFill>
              </a:rPr>
              <a:t>если в 2020 – то через 2 года (2022 год),</a:t>
            </a:r>
            <a:br>
              <a:rPr lang="ru-RU" sz="2000" b="1" i="1" dirty="0" smtClean="0">
                <a:solidFill>
                  <a:srgbClr val="C00000"/>
                </a:solidFill>
              </a:rPr>
            </a:br>
            <a:r>
              <a:rPr lang="ru-RU" sz="2000" b="1" i="1" dirty="0" smtClean="0">
                <a:solidFill>
                  <a:srgbClr val="C00000"/>
                </a:solidFill>
              </a:rPr>
              <a:t>……..,</a:t>
            </a:r>
          </a:p>
          <a:p>
            <a:pPr algn="r"/>
            <a:r>
              <a:rPr lang="ru-RU" sz="2000" b="1" i="1" dirty="0" smtClean="0">
                <a:solidFill>
                  <a:srgbClr val="C00000"/>
                </a:solidFill>
              </a:rPr>
              <a:t>если в 202</a:t>
            </a:r>
            <a:r>
              <a:rPr lang="en-US" sz="2000" b="1" i="1" dirty="0" smtClean="0">
                <a:solidFill>
                  <a:srgbClr val="C00000"/>
                </a:solidFill>
              </a:rPr>
              <a:t>6</a:t>
            </a:r>
            <a:r>
              <a:rPr lang="ru-RU" sz="2000" b="1" i="1" dirty="0" smtClean="0">
                <a:solidFill>
                  <a:srgbClr val="C00000"/>
                </a:solidFill>
              </a:rPr>
              <a:t> и позднее – то через 8 лет </a:t>
            </a:r>
            <a:br>
              <a:rPr lang="ru-RU" sz="2000" b="1" i="1" dirty="0" smtClean="0">
                <a:solidFill>
                  <a:srgbClr val="C00000"/>
                </a:solidFill>
              </a:rPr>
            </a:br>
            <a:r>
              <a:rPr lang="ru-RU" sz="2000" b="1" i="1" dirty="0" smtClean="0">
                <a:solidFill>
                  <a:srgbClr val="C00000"/>
                </a:solidFill>
              </a:rPr>
              <a:t>(2034 год и позже)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  <p:pic>
        <p:nvPicPr>
          <p:cNvPr id="165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1471" y="3518479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897" y="3955078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828" y="4410527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821" y="2640114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914" y="2175973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9" y="1742191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6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9" y="1302984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9" y="3065074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2" name="Скругленная соединительная линия 81"/>
          <p:cNvCxnSpPr/>
          <p:nvPr/>
        </p:nvCxnSpPr>
        <p:spPr>
          <a:xfrm flipV="1">
            <a:off x="323528" y="4582897"/>
            <a:ext cx="360040" cy="251683"/>
          </a:xfrm>
          <a:prstGeom prst="curvedConnector3">
            <a:avLst>
              <a:gd name="adj1" fmla="val -21430"/>
            </a:avLst>
          </a:prstGeom>
          <a:ln w="38100">
            <a:solidFill>
              <a:srgbClr val="00B05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Полилиния 92"/>
          <p:cNvSpPr/>
          <p:nvPr/>
        </p:nvSpPr>
        <p:spPr>
          <a:xfrm>
            <a:off x="1943708" y="2745674"/>
            <a:ext cx="1644112" cy="1194866"/>
          </a:xfrm>
          <a:custGeom>
            <a:avLst/>
            <a:gdLst>
              <a:gd name="connsiteX0" fmla="*/ 0 w 1581150"/>
              <a:gd name="connsiteY0" fmla="*/ 1609725 h 1609725"/>
              <a:gd name="connsiteX1" fmla="*/ 200025 w 1581150"/>
              <a:gd name="connsiteY1" fmla="*/ 1019175 h 1609725"/>
              <a:gd name="connsiteX2" fmla="*/ 676275 w 1581150"/>
              <a:gd name="connsiteY2" fmla="*/ 476250 h 1609725"/>
              <a:gd name="connsiteX3" fmla="*/ 1143000 w 1581150"/>
              <a:gd name="connsiteY3" fmla="*/ 123825 h 1609725"/>
              <a:gd name="connsiteX4" fmla="*/ 1581150 w 1581150"/>
              <a:gd name="connsiteY4" fmla="*/ 0 h 1609725"/>
              <a:gd name="connsiteX5" fmla="*/ 1581150 w 1581150"/>
              <a:gd name="connsiteY5" fmla="*/ 0 h 1609725"/>
              <a:gd name="connsiteX6" fmla="*/ 1581150 w 1581150"/>
              <a:gd name="connsiteY6" fmla="*/ 0 h 1609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150" h="1609725">
                <a:moveTo>
                  <a:pt x="0" y="1609725"/>
                </a:moveTo>
                <a:cubicBezTo>
                  <a:pt x="43656" y="1408906"/>
                  <a:pt x="87313" y="1208087"/>
                  <a:pt x="200025" y="1019175"/>
                </a:cubicBezTo>
                <a:cubicBezTo>
                  <a:pt x="312737" y="830263"/>
                  <a:pt x="519113" y="625475"/>
                  <a:pt x="676275" y="476250"/>
                </a:cubicBezTo>
                <a:cubicBezTo>
                  <a:pt x="833437" y="327025"/>
                  <a:pt x="992188" y="203200"/>
                  <a:pt x="1143000" y="123825"/>
                </a:cubicBezTo>
                <a:cubicBezTo>
                  <a:pt x="1293812" y="44450"/>
                  <a:pt x="1581150" y="0"/>
                  <a:pt x="1581150" y="0"/>
                </a:cubicBezTo>
                <a:lnTo>
                  <a:pt x="1581150" y="0"/>
                </a:lnTo>
                <a:lnTo>
                  <a:pt x="1581150" y="0"/>
                </a:lnTo>
              </a:path>
            </a:pathLst>
          </a:custGeom>
          <a:noFill/>
          <a:ln>
            <a:solidFill>
              <a:schemeClr val="tx2">
                <a:lumMod val="60000"/>
                <a:lumOff val="40000"/>
              </a:schemeClr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Полилиния 93"/>
          <p:cNvSpPr/>
          <p:nvPr/>
        </p:nvSpPr>
        <p:spPr>
          <a:xfrm>
            <a:off x="2663788" y="1861766"/>
            <a:ext cx="2340260" cy="1652911"/>
          </a:xfrm>
          <a:custGeom>
            <a:avLst/>
            <a:gdLst>
              <a:gd name="connsiteX0" fmla="*/ 0 w 1581150"/>
              <a:gd name="connsiteY0" fmla="*/ 1609725 h 1609725"/>
              <a:gd name="connsiteX1" fmla="*/ 200025 w 1581150"/>
              <a:gd name="connsiteY1" fmla="*/ 1019175 h 1609725"/>
              <a:gd name="connsiteX2" fmla="*/ 676275 w 1581150"/>
              <a:gd name="connsiteY2" fmla="*/ 476250 h 1609725"/>
              <a:gd name="connsiteX3" fmla="*/ 1143000 w 1581150"/>
              <a:gd name="connsiteY3" fmla="*/ 123825 h 1609725"/>
              <a:gd name="connsiteX4" fmla="*/ 1581150 w 1581150"/>
              <a:gd name="connsiteY4" fmla="*/ 0 h 1609725"/>
              <a:gd name="connsiteX5" fmla="*/ 1581150 w 1581150"/>
              <a:gd name="connsiteY5" fmla="*/ 0 h 1609725"/>
              <a:gd name="connsiteX6" fmla="*/ 1581150 w 1581150"/>
              <a:gd name="connsiteY6" fmla="*/ 0 h 1609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150" h="1609725">
                <a:moveTo>
                  <a:pt x="0" y="1609725"/>
                </a:moveTo>
                <a:cubicBezTo>
                  <a:pt x="43656" y="1408906"/>
                  <a:pt x="87313" y="1208087"/>
                  <a:pt x="200025" y="1019175"/>
                </a:cubicBezTo>
                <a:cubicBezTo>
                  <a:pt x="312737" y="830263"/>
                  <a:pt x="519113" y="625475"/>
                  <a:pt x="676275" y="476250"/>
                </a:cubicBezTo>
                <a:cubicBezTo>
                  <a:pt x="833437" y="327025"/>
                  <a:pt x="992188" y="203200"/>
                  <a:pt x="1143000" y="123825"/>
                </a:cubicBezTo>
                <a:cubicBezTo>
                  <a:pt x="1293812" y="44450"/>
                  <a:pt x="1581150" y="0"/>
                  <a:pt x="1581150" y="0"/>
                </a:cubicBezTo>
                <a:lnTo>
                  <a:pt x="1581150" y="0"/>
                </a:lnTo>
                <a:lnTo>
                  <a:pt x="1581150" y="0"/>
                </a:lnTo>
              </a:path>
            </a:pathLst>
          </a:custGeom>
          <a:noFill/>
          <a:ln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46875" y="1044061"/>
            <a:ext cx="25112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(педагоги, медики, </a:t>
            </a:r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C00000"/>
                </a:solidFill>
              </a:rPr>
              <a:t>творческие </a:t>
            </a:r>
            <a:r>
              <a:rPr lang="ru-RU" b="1" dirty="0">
                <a:solidFill>
                  <a:srgbClr val="C00000"/>
                </a:solidFill>
              </a:rPr>
              <a:t>работники)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5547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Picture 2" descr="C:\Users\25062\Desktop\no-translate-detected_7130-5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6862" y="1552605"/>
            <a:ext cx="2546756" cy="1910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9" name="Прямая соединительная линия 78"/>
          <p:cNvCxnSpPr/>
          <p:nvPr/>
        </p:nvCxnSpPr>
        <p:spPr>
          <a:xfrm>
            <a:off x="323528" y="4850681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flipV="1">
            <a:off x="683568" y="4623978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683568" y="4629704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flipV="1">
            <a:off x="1043608" y="4403001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1043608" y="4408727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flipV="1">
            <a:off x="1403648" y="4182024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1403648" y="4187750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flipV="1">
            <a:off x="1763688" y="3961047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1763688" y="3966772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flipV="1">
            <a:off x="2123728" y="3740070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>
            <a:off x="2123728" y="3745796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 flipV="1">
            <a:off x="2483768" y="3519093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2483768" y="3524819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flipV="1">
            <a:off x="2843808" y="3298116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>
            <a:off x="2843808" y="3303842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Прямая соединительная линия 150"/>
          <p:cNvCxnSpPr/>
          <p:nvPr/>
        </p:nvCxnSpPr>
        <p:spPr>
          <a:xfrm flipV="1">
            <a:off x="3203848" y="3077139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Прямая соединительная линия 151"/>
          <p:cNvCxnSpPr/>
          <p:nvPr/>
        </p:nvCxnSpPr>
        <p:spPr>
          <a:xfrm>
            <a:off x="3203848" y="3082865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Прямая соединительная линия 152"/>
          <p:cNvCxnSpPr/>
          <p:nvPr/>
        </p:nvCxnSpPr>
        <p:spPr>
          <a:xfrm flipV="1">
            <a:off x="3563888" y="2856162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>
            <a:off x="3563888" y="2861888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/>
          <p:cNvCxnSpPr/>
          <p:nvPr/>
        </p:nvCxnSpPr>
        <p:spPr>
          <a:xfrm flipV="1">
            <a:off x="3923928" y="2635185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>
            <a:off x="3923928" y="2640911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/>
          <p:cNvCxnSpPr/>
          <p:nvPr/>
        </p:nvCxnSpPr>
        <p:spPr>
          <a:xfrm flipV="1">
            <a:off x="4283968" y="2414208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Прямая соединительная линия 157"/>
          <p:cNvCxnSpPr/>
          <p:nvPr/>
        </p:nvCxnSpPr>
        <p:spPr>
          <a:xfrm>
            <a:off x="4283968" y="2419934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 flipV="1">
            <a:off x="4644008" y="2193231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Прямая соединительная линия 159"/>
          <p:cNvCxnSpPr/>
          <p:nvPr/>
        </p:nvCxnSpPr>
        <p:spPr>
          <a:xfrm>
            <a:off x="4644008" y="2198957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 flipV="1">
            <a:off x="5004048" y="1972254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Прямая соединительная линия 161"/>
          <p:cNvCxnSpPr/>
          <p:nvPr/>
        </p:nvCxnSpPr>
        <p:spPr>
          <a:xfrm>
            <a:off x="5004048" y="1977980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 flipV="1">
            <a:off x="5364088" y="1751277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Прямая соединительная линия 163"/>
          <p:cNvCxnSpPr/>
          <p:nvPr/>
        </p:nvCxnSpPr>
        <p:spPr>
          <a:xfrm>
            <a:off x="5364088" y="1757003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 flipV="1">
            <a:off x="5724128" y="1530300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Прямая соединительная линия 165"/>
          <p:cNvCxnSpPr/>
          <p:nvPr/>
        </p:nvCxnSpPr>
        <p:spPr>
          <a:xfrm>
            <a:off x="5724128" y="1536025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 flipV="1">
            <a:off x="6084168" y="1309323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Прямая соединительная линия 167"/>
          <p:cNvCxnSpPr/>
          <p:nvPr/>
        </p:nvCxnSpPr>
        <p:spPr>
          <a:xfrm>
            <a:off x="6084168" y="1315049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Прямая соединительная линия 168"/>
          <p:cNvCxnSpPr/>
          <p:nvPr/>
        </p:nvCxnSpPr>
        <p:spPr>
          <a:xfrm flipV="1">
            <a:off x="6444208" y="1088346"/>
            <a:ext cx="0" cy="22097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/>
          <p:nvPr/>
        </p:nvCxnSpPr>
        <p:spPr>
          <a:xfrm>
            <a:off x="6444208" y="1094072"/>
            <a:ext cx="36004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TextBox 171"/>
          <p:cNvSpPr txBox="1"/>
          <p:nvPr/>
        </p:nvSpPr>
        <p:spPr>
          <a:xfrm>
            <a:off x="539553" y="4801021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2019</a:t>
            </a:r>
            <a:endParaRPr lang="ru-RU" sz="1200" dirty="0"/>
          </a:p>
        </p:txBody>
      </p:sp>
      <p:sp>
        <p:nvSpPr>
          <p:cNvPr id="173" name="TextBox 172"/>
          <p:cNvSpPr txBox="1"/>
          <p:nvPr/>
        </p:nvSpPr>
        <p:spPr>
          <a:xfrm>
            <a:off x="904794" y="4582939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2020</a:t>
            </a:r>
            <a:endParaRPr lang="ru-RU" sz="1200" dirty="0"/>
          </a:p>
        </p:txBody>
      </p:sp>
      <p:sp>
        <p:nvSpPr>
          <p:cNvPr id="174" name="TextBox 173"/>
          <p:cNvSpPr txBox="1"/>
          <p:nvPr/>
        </p:nvSpPr>
        <p:spPr>
          <a:xfrm>
            <a:off x="1247293" y="4375148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2021</a:t>
            </a:r>
            <a:endParaRPr lang="ru-RU" sz="1200" dirty="0"/>
          </a:p>
        </p:txBody>
      </p:sp>
      <p:sp>
        <p:nvSpPr>
          <p:cNvPr id="175" name="TextBox 174"/>
          <p:cNvSpPr txBox="1"/>
          <p:nvPr/>
        </p:nvSpPr>
        <p:spPr>
          <a:xfrm>
            <a:off x="1624874" y="416219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2022</a:t>
            </a:r>
            <a:endParaRPr lang="ru-RU" sz="1200" dirty="0"/>
          </a:p>
        </p:txBody>
      </p:sp>
      <p:sp>
        <p:nvSpPr>
          <p:cNvPr id="176" name="TextBox 175"/>
          <p:cNvSpPr txBox="1"/>
          <p:nvPr/>
        </p:nvSpPr>
        <p:spPr>
          <a:xfrm>
            <a:off x="1984914" y="393017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2023</a:t>
            </a:r>
            <a:endParaRPr lang="ru-RU" sz="1200" dirty="0"/>
          </a:p>
        </p:txBody>
      </p:sp>
      <p:sp>
        <p:nvSpPr>
          <p:cNvPr id="177" name="TextBox 176"/>
          <p:cNvSpPr txBox="1"/>
          <p:nvPr/>
        </p:nvSpPr>
        <p:spPr>
          <a:xfrm>
            <a:off x="2344954" y="372242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2024</a:t>
            </a:r>
            <a:endParaRPr lang="ru-RU" sz="1200" dirty="0"/>
          </a:p>
        </p:txBody>
      </p:sp>
      <p:sp>
        <p:nvSpPr>
          <p:cNvPr id="178" name="TextBox 177"/>
          <p:cNvSpPr txBox="1"/>
          <p:nvPr/>
        </p:nvSpPr>
        <p:spPr>
          <a:xfrm>
            <a:off x="2678657" y="3489853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2025</a:t>
            </a:r>
            <a:endParaRPr lang="ru-RU" sz="1200" dirty="0"/>
          </a:p>
        </p:txBody>
      </p:sp>
      <p:sp>
        <p:nvSpPr>
          <p:cNvPr id="179" name="TextBox 178"/>
          <p:cNvSpPr txBox="1"/>
          <p:nvPr/>
        </p:nvSpPr>
        <p:spPr>
          <a:xfrm>
            <a:off x="3065034" y="3282103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2026</a:t>
            </a:r>
            <a:endParaRPr lang="ru-RU" sz="1200" dirty="0"/>
          </a:p>
        </p:txBody>
      </p:sp>
      <p:sp>
        <p:nvSpPr>
          <p:cNvPr id="180" name="TextBox 179"/>
          <p:cNvSpPr txBox="1"/>
          <p:nvPr/>
        </p:nvSpPr>
        <p:spPr>
          <a:xfrm>
            <a:off x="3425074" y="306343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2027</a:t>
            </a:r>
            <a:endParaRPr lang="ru-RU" sz="1200" dirty="0"/>
          </a:p>
        </p:txBody>
      </p:sp>
      <p:sp>
        <p:nvSpPr>
          <p:cNvPr id="181" name="TextBox 180"/>
          <p:cNvSpPr txBox="1"/>
          <p:nvPr/>
        </p:nvSpPr>
        <p:spPr>
          <a:xfrm>
            <a:off x="3785113" y="2841781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2028</a:t>
            </a:r>
            <a:endParaRPr lang="ru-RU" sz="1200" dirty="0"/>
          </a:p>
        </p:txBody>
      </p:sp>
      <p:sp>
        <p:nvSpPr>
          <p:cNvPr id="182" name="TextBox 181"/>
          <p:cNvSpPr txBox="1"/>
          <p:nvPr/>
        </p:nvSpPr>
        <p:spPr>
          <a:xfrm>
            <a:off x="4089130" y="2625757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2029</a:t>
            </a:r>
            <a:endParaRPr lang="ru-RU" sz="1200" dirty="0"/>
          </a:p>
        </p:txBody>
      </p:sp>
      <p:sp>
        <p:nvSpPr>
          <p:cNvPr id="183" name="TextBox 182"/>
          <p:cNvSpPr txBox="1"/>
          <p:nvPr/>
        </p:nvSpPr>
        <p:spPr>
          <a:xfrm>
            <a:off x="4505194" y="2364001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2030</a:t>
            </a:r>
            <a:endParaRPr lang="ru-RU" sz="1200" dirty="0"/>
          </a:p>
        </p:txBody>
      </p:sp>
      <p:sp>
        <p:nvSpPr>
          <p:cNvPr id="184" name="TextBox 183"/>
          <p:cNvSpPr txBox="1"/>
          <p:nvPr/>
        </p:nvSpPr>
        <p:spPr>
          <a:xfrm>
            <a:off x="4865234" y="2156252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2031</a:t>
            </a:r>
            <a:endParaRPr lang="ru-RU" sz="1200" dirty="0"/>
          </a:p>
        </p:txBody>
      </p:sp>
      <p:sp>
        <p:nvSpPr>
          <p:cNvPr id="185" name="TextBox 184"/>
          <p:cNvSpPr txBox="1"/>
          <p:nvPr/>
        </p:nvSpPr>
        <p:spPr>
          <a:xfrm>
            <a:off x="5225274" y="1948503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2032</a:t>
            </a:r>
            <a:endParaRPr lang="ru-RU" sz="1200" dirty="0"/>
          </a:p>
        </p:txBody>
      </p:sp>
      <p:sp>
        <p:nvSpPr>
          <p:cNvPr id="186" name="TextBox 185"/>
          <p:cNvSpPr txBox="1"/>
          <p:nvPr/>
        </p:nvSpPr>
        <p:spPr>
          <a:xfrm>
            <a:off x="5585314" y="172983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2033</a:t>
            </a:r>
            <a:endParaRPr lang="ru-RU" sz="1200" dirty="0"/>
          </a:p>
        </p:txBody>
      </p:sp>
      <p:sp>
        <p:nvSpPr>
          <p:cNvPr id="187" name="TextBox 186"/>
          <p:cNvSpPr txBox="1"/>
          <p:nvPr/>
        </p:nvSpPr>
        <p:spPr>
          <a:xfrm>
            <a:off x="5945354" y="1522087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2034</a:t>
            </a:r>
            <a:endParaRPr lang="ru-RU" sz="1200" dirty="0"/>
          </a:p>
        </p:txBody>
      </p:sp>
      <p:sp>
        <p:nvSpPr>
          <p:cNvPr id="188" name="TextBox 187"/>
          <p:cNvSpPr txBox="1"/>
          <p:nvPr/>
        </p:nvSpPr>
        <p:spPr>
          <a:xfrm>
            <a:off x="6289722" y="1275607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2035</a:t>
            </a:r>
            <a:endParaRPr lang="ru-RU" sz="1200" dirty="0"/>
          </a:p>
        </p:txBody>
      </p:sp>
      <p:sp>
        <p:nvSpPr>
          <p:cNvPr id="189" name="TextBox 188"/>
          <p:cNvSpPr txBox="1"/>
          <p:nvPr/>
        </p:nvSpPr>
        <p:spPr>
          <a:xfrm>
            <a:off x="6660233" y="1067857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2036</a:t>
            </a:r>
            <a:endParaRPr lang="ru-RU" sz="1200" dirty="0"/>
          </a:p>
        </p:txBody>
      </p:sp>
      <p:sp>
        <p:nvSpPr>
          <p:cNvPr id="76" name="TextBox 75"/>
          <p:cNvSpPr txBox="1"/>
          <p:nvPr/>
        </p:nvSpPr>
        <p:spPr>
          <a:xfrm>
            <a:off x="0" y="24145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Педагогическим работникам требуется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25 лет выслуги в учреждениях для детей </a:t>
            </a:r>
            <a:b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(независимо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от возраста и пола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en-US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39553" y="1101747"/>
            <a:ext cx="184217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Пример</a:t>
            </a:r>
            <a:endParaRPr lang="ru-RU" sz="32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ru-RU" sz="2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учитель</a:t>
            </a:r>
            <a:endParaRPr lang="en-US" sz="28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93" name="Picture 6" descr="C:\Слайды\111\0_871bd_1ff94faf_X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286" y="2198957"/>
            <a:ext cx="310723" cy="2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TextBox 60"/>
          <p:cNvSpPr txBox="1"/>
          <p:nvPr/>
        </p:nvSpPr>
        <p:spPr>
          <a:xfrm>
            <a:off x="3721729" y="3462672"/>
            <a:ext cx="524545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b="1" i="1" dirty="0" smtClean="0">
                <a:solidFill>
                  <a:srgbClr val="FF0000"/>
                </a:solidFill>
              </a:rPr>
              <a:t>Если требуемый стаж выработан в 2024 году, то пенсия назначается через 6 лет (2030 год) </a:t>
            </a:r>
            <a:endParaRPr lang="ru-RU" sz="2600" b="1" i="1" dirty="0">
              <a:solidFill>
                <a:srgbClr val="FF0000"/>
              </a:solidFill>
            </a:endParaRPr>
          </a:p>
        </p:txBody>
      </p:sp>
      <p:sp>
        <p:nvSpPr>
          <p:cNvPr id="62" name="Полилиния 61"/>
          <p:cNvSpPr/>
          <p:nvPr/>
        </p:nvSpPr>
        <p:spPr>
          <a:xfrm>
            <a:off x="2236143" y="2260126"/>
            <a:ext cx="2047825" cy="1462300"/>
          </a:xfrm>
          <a:custGeom>
            <a:avLst/>
            <a:gdLst>
              <a:gd name="connsiteX0" fmla="*/ 0 w 1581150"/>
              <a:gd name="connsiteY0" fmla="*/ 1609725 h 1609725"/>
              <a:gd name="connsiteX1" fmla="*/ 200025 w 1581150"/>
              <a:gd name="connsiteY1" fmla="*/ 1019175 h 1609725"/>
              <a:gd name="connsiteX2" fmla="*/ 676275 w 1581150"/>
              <a:gd name="connsiteY2" fmla="*/ 476250 h 1609725"/>
              <a:gd name="connsiteX3" fmla="*/ 1143000 w 1581150"/>
              <a:gd name="connsiteY3" fmla="*/ 123825 h 1609725"/>
              <a:gd name="connsiteX4" fmla="*/ 1581150 w 1581150"/>
              <a:gd name="connsiteY4" fmla="*/ 0 h 1609725"/>
              <a:gd name="connsiteX5" fmla="*/ 1581150 w 1581150"/>
              <a:gd name="connsiteY5" fmla="*/ 0 h 1609725"/>
              <a:gd name="connsiteX6" fmla="*/ 1581150 w 1581150"/>
              <a:gd name="connsiteY6" fmla="*/ 0 h 1609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150" h="1609725">
                <a:moveTo>
                  <a:pt x="0" y="1609725"/>
                </a:moveTo>
                <a:cubicBezTo>
                  <a:pt x="43656" y="1408906"/>
                  <a:pt x="87313" y="1208087"/>
                  <a:pt x="200025" y="1019175"/>
                </a:cubicBezTo>
                <a:cubicBezTo>
                  <a:pt x="312737" y="830263"/>
                  <a:pt x="519113" y="625475"/>
                  <a:pt x="676275" y="476250"/>
                </a:cubicBezTo>
                <a:cubicBezTo>
                  <a:pt x="833437" y="327025"/>
                  <a:pt x="992188" y="203200"/>
                  <a:pt x="1143000" y="123825"/>
                </a:cubicBezTo>
                <a:cubicBezTo>
                  <a:pt x="1293812" y="44450"/>
                  <a:pt x="1581150" y="0"/>
                  <a:pt x="1581150" y="0"/>
                </a:cubicBezTo>
                <a:lnTo>
                  <a:pt x="1581150" y="0"/>
                </a:lnTo>
                <a:lnTo>
                  <a:pt x="1581150" y="0"/>
                </a:lnTo>
              </a:path>
            </a:pathLst>
          </a:custGeom>
          <a:noFill/>
          <a:ln>
            <a:solidFill>
              <a:srgbClr val="FF0000"/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227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" y="-74544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Пенсия за 15 лет работы в районах Крайнего Севера </a:t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и 20 лет в приравненных к ним местностях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rot="16200000">
            <a:off x="2387" y="1884780"/>
            <a:ext cx="15359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</a:rPr>
              <a:t>Мужчины</a:t>
            </a:r>
            <a:endParaRPr lang="ru-RU" sz="2400" b="1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-11526" y="3737443"/>
            <a:ext cx="1563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</a:rPr>
              <a:t>Женщины</a:t>
            </a:r>
            <a:endParaRPr lang="ru-RU" sz="2400" b="1" dirty="0">
              <a:solidFill>
                <a:srgbClr val="0000FF"/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844253"/>
              </p:ext>
            </p:extLst>
          </p:nvPr>
        </p:nvGraphicFramePr>
        <p:xfrm>
          <a:off x="1115616" y="987574"/>
          <a:ext cx="7632848" cy="20431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99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63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71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718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500" b="1" u="none" strike="noStrike" dirty="0">
                          <a:effectLst/>
                        </a:rPr>
                        <a:t>Год достижения возраста</a:t>
                      </a:r>
                      <a:br>
                        <a:rPr lang="ru-RU" sz="1500" b="1" u="none" strike="noStrike" dirty="0">
                          <a:effectLst/>
                        </a:rPr>
                      </a:br>
                      <a:r>
                        <a:rPr lang="ru-RU" sz="1500" b="1" u="none" strike="noStrike" dirty="0" smtClean="0">
                          <a:effectLst/>
                        </a:rPr>
                        <a:t>55 </a:t>
                      </a:r>
                      <a:r>
                        <a:rPr lang="ru-RU" sz="1500" b="1" u="none" strike="noStrike" dirty="0">
                          <a:effectLst/>
                        </a:rPr>
                        <a:t>лет  (</a:t>
                      </a:r>
                      <a:r>
                        <a:rPr lang="ru-RU" sz="1500" b="1" u="none" strike="noStrike" dirty="0" smtClean="0">
                          <a:effectLst/>
                        </a:rPr>
                        <a:t>мужчины)</a:t>
                      </a:r>
                      <a:r>
                        <a:rPr lang="ru-RU" sz="1500" b="1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1500" b="1" u="none" strike="noStrike" dirty="0" smtClean="0">
                          <a:effectLst/>
                        </a:rPr>
                        <a:t>и</a:t>
                      </a:r>
                      <a:r>
                        <a:rPr lang="ru-RU" sz="1500" b="1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1500" b="1" u="none" strike="noStrike" dirty="0" smtClean="0">
                          <a:effectLst/>
                        </a:rPr>
                        <a:t>50 </a:t>
                      </a:r>
                      <a:r>
                        <a:rPr lang="ru-RU" sz="1500" b="1" u="none" strike="noStrike" dirty="0">
                          <a:effectLst/>
                        </a:rPr>
                        <a:t>лет (женщины)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500" b="1" u="none" strike="noStrike" dirty="0">
                          <a:effectLst/>
                        </a:rPr>
                        <a:t>Право на пенсию возникает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2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u="none" strike="noStrike" dirty="0">
                          <a:effectLst/>
                        </a:rPr>
                        <a:t>в возрасте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u="none" strike="noStrike" dirty="0">
                          <a:effectLst/>
                        </a:rPr>
                        <a:t>в году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2019 (1964 г.р.)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55+1=56 лет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2020 (1965 г.р.)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55+2=57 лет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2022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2021 ( 1966 г.р.)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55+3=58 лет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2024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2022 (1967 г.р.)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55+4=59 лет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2026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2023 ( 1968 г.р.)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55+5=60 лет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492808"/>
              </p:ext>
            </p:extLst>
          </p:nvPr>
        </p:nvGraphicFramePr>
        <p:xfrm>
          <a:off x="1115616" y="3165816"/>
          <a:ext cx="7632848" cy="18859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52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7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2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2019 (1969 г.р.)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50+1=51 год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2020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2020 (1970 г.р.)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50+2=52 года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2022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2021 ( 1971 г.р.)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50+3=53 года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2024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2022 (1972 г.р.)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50+4=54 года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2026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2023 (1973 г.р.)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50+5=55 лет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2028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2024 (1974 г.р.)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50+6=56 лет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2030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2025 (1975 г.р.)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50+7=57 лет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2032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2026 (1976 г.р.)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50+8=58 лет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2034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077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1641</TotalTime>
  <Words>1660</Words>
  <Application>Microsoft Office PowerPoint</Application>
  <PresentationFormat>Экран (16:9)</PresentationFormat>
  <Paragraphs>360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Тема Office</vt:lpstr>
      <vt:lpstr>Изменение параметров пенсионной системы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Водянов Владимир Анатол.</dc:creator>
  <cp:lastModifiedBy>PC-363-2</cp:lastModifiedBy>
  <cp:revision>203</cp:revision>
  <cp:lastPrinted>2018-06-18T06:24:11Z</cp:lastPrinted>
  <dcterms:created xsi:type="dcterms:W3CDTF">2018-05-16T10:09:17Z</dcterms:created>
  <dcterms:modified xsi:type="dcterms:W3CDTF">2018-06-22T10:54:05Z</dcterms:modified>
</cp:coreProperties>
</file>